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718" r:id="rId1"/>
  </p:sldMasterIdLst>
  <p:notesMasterIdLst>
    <p:notesMasterId r:id="rId43"/>
  </p:notesMasterIdLst>
  <p:handoutMasterIdLst>
    <p:handoutMasterId r:id="rId44"/>
  </p:handoutMasterIdLst>
  <p:sldIdLst>
    <p:sldId id="262" r:id="rId2"/>
    <p:sldId id="289" r:id="rId3"/>
    <p:sldId id="284" r:id="rId4"/>
    <p:sldId id="285" r:id="rId5"/>
    <p:sldId id="290" r:id="rId6"/>
    <p:sldId id="271" r:id="rId7"/>
    <p:sldId id="291" r:id="rId8"/>
    <p:sldId id="265" r:id="rId9"/>
    <p:sldId id="269" r:id="rId10"/>
    <p:sldId id="266" r:id="rId11"/>
    <p:sldId id="267" r:id="rId12"/>
    <p:sldId id="307" r:id="rId13"/>
    <p:sldId id="305" r:id="rId14"/>
    <p:sldId id="272" r:id="rId15"/>
    <p:sldId id="273" r:id="rId16"/>
    <p:sldId id="274" r:id="rId17"/>
    <p:sldId id="280" r:id="rId18"/>
    <p:sldId id="268" r:id="rId19"/>
    <p:sldId id="270" r:id="rId20"/>
    <p:sldId id="304" r:id="rId21"/>
    <p:sldId id="296" r:id="rId22"/>
    <p:sldId id="297" r:id="rId23"/>
    <p:sldId id="308" r:id="rId24"/>
    <p:sldId id="298" r:id="rId25"/>
    <p:sldId id="299" r:id="rId26"/>
    <p:sldId id="309" r:id="rId27"/>
    <p:sldId id="300" r:id="rId28"/>
    <p:sldId id="301" r:id="rId29"/>
    <p:sldId id="310" r:id="rId30"/>
    <p:sldId id="275" r:id="rId31"/>
    <p:sldId id="306" r:id="rId32"/>
    <p:sldId id="276" r:id="rId33"/>
    <p:sldId id="277" r:id="rId34"/>
    <p:sldId id="278" r:id="rId35"/>
    <p:sldId id="279" r:id="rId36"/>
    <p:sldId id="311" r:id="rId37"/>
    <p:sldId id="282" r:id="rId38"/>
    <p:sldId id="283" r:id="rId39"/>
    <p:sldId id="286" r:id="rId40"/>
    <p:sldId id="287" r:id="rId41"/>
    <p:sldId id="288" r:id="rId42"/>
  </p:sldIdLst>
  <p:sldSz cx="9906000" cy="6858000" type="A4"/>
  <p:notesSz cx="6718300" cy="9867900"/>
  <p:embeddedFontLst>
    <p:embeddedFont>
      <p:font typeface="Rdg Vesta" charset="0"/>
      <p:regular r:id="rId45"/>
      <p:bold r:id="rId46"/>
      <p:italic r:id="rId47"/>
      <p:boldItalic r:id="rId48"/>
    </p:embeddedFont>
    <p:embeddedFont>
      <p:font typeface="Comic Sans MS" pitchFamily="66" charset="0"/>
      <p:regular r:id="rId49"/>
      <p:bold r:id="rId50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BF0071"/>
    <a:srgbClr val="D799A1"/>
    <a:srgbClr val="7EAF35"/>
    <a:srgbClr val="F3F3F3"/>
    <a:srgbClr val="F0F0F0"/>
    <a:srgbClr val="EEEEEE"/>
    <a:srgbClr val="FDFD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2" autoAdjust="0"/>
    <p:restoredTop sz="96028" autoAdjust="0"/>
  </p:normalViewPr>
  <p:slideViewPr>
    <p:cSldViewPr showGuides="1">
      <p:cViewPr>
        <p:scale>
          <a:sx n="72" d="100"/>
          <a:sy n="72" d="100"/>
        </p:scale>
        <p:origin x="-1044" y="-15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56"/>
    </p:cViewPr>
  </p:sorterViewPr>
  <p:notesViewPr>
    <p:cSldViewPr showGuides="1">
      <p:cViewPr varScale="1">
        <p:scale>
          <a:sx n="52" d="100"/>
          <a:sy n="52" d="100"/>
        </p:scale>
        <p:origin x="-2952" y="-84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BF0071"/>
              </a:solidFill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BF0071"/>
              </a:solidFill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BF0071"/>
              </a:solidFill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DCF08D-6481-43DA-8A15-15EA1A6A8146}" type="slidenum">
              <a:rPr lang="en-GB">
                <a:solidFill>
                  <a:srgbClr val="BF0071"/>
                </a:solidFill>
              </a:rPr>
              <a:pPr/>
              <a:t>‹#›</a:t>
            </a:fld>
            <a:endParaRPr lang="en-GB" dirty="0">
              <a:solidFill>
                <a:srgbClr val="BF0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31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739775"/>
            <a:ext cx="5343525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47E8B6-FA9F-46D1-9616-8ECF1D3221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73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962" indent="-28729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172" indent="-22983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8841" indent="-22983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8510" indent="-22983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8179" indent="-2298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7848" indent="-2298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7517" indent="-2298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7185" indent="-2298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61E484-54B3-4CD2-9874-1FFD5760650E}" type="slidenum">
              <a:rPr lang="en-GB" sz="1200"/>
              <a:pPr eaLnBrk="1" hangingPunct="1"/>
              <a:t>14</a:t>
            </a:fld>
            <a:endParaRPr lang="en-GB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8975" y="739775"/>
            <a:ext cx="5343525" cy="37004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14" y="4688607"/>
            <a:ext cx="4925473" cy="444007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273" tIns="46137" rIns="92273" bIns="4613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962" indent="-28729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172" indent="-22983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8841" indent="-22983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8510" indent="-22983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8179" indent="-2298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7848" indent="-2298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7517" indent="-2298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7185" indent="-2298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ED45F8-872F-4EF3-BE34-FEF47206D143}" type="slidenum">
              <a:rPr lang="en-GB" sz="1200"/>
              <a:pPr eaLnBrk="1" hangingPunct="1"/>
              <a:t>15</a:t>
            </a:fld>
            <a:endParaRPr lang="en-GB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8975" y="739775"/>
            <a:ext cx="5343525" cy="3700463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14" y="4688607"/>
            <a:ext cx="4925473" cy="444007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273" tIns="46137" rIns="92273" bIns="46137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6962" indent="-28729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9172" indent="-22983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8841" indent="-22983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8510" indent="-22983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8179" indent="-2298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87848" indent="-2298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47517" indent="-2298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07185" indent="-2298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A96654-2756-4C5A-9F40-940702811754}" type="slidenum">
              <a:rPr lang="en-GB" sz="1200"/>
              <a:pPr eaLnBrk="1" hangingPunct="1"/>
              <a:t>17</a:t>
            </a:fld>
            <a:endParaRPr lang="en-GB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8975" y="739775"/>
            <a:ext cx="5343525" cy="3700463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14" y="4688607"/>
            <a:ext cx="4925473" cy="444007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273" tIns="46137" rIns="92273" bIns="46137"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906000" cy="4501946"/>
          </a:xfrm>
          <a:prstGeom prst="rect">
            <a:avLst/>
          </a:prstGeom>
        </p:spPr>
      </p:pic>
      <p:sp>
        <p:nvSpPr>
          <p:cNvPr id="2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18621" y="2844280"/>
            <a:ext cx="8580041" cy="647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white">
          <a:xfrm>
            <a:off x="5733786" y="6519863"/>
            <a:ext cx="373366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 smtClean="0">
                <a:solidFill>
                  <a:schemeClr val="bg1"/>
                </a:solidFill>
              </a:rPr>
              <a:t>www.henley.reading.ac.uk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8541" y="1124744"/>
            <a:ext cx="8648833" cy="1719064"/>
          </a:xfrm>
        </p:spPr>
        <p:txBody>
          <a:bodyPr wrap="square"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white">
          <a:xfrm>
            <a:off x="818621" y="6519864"/>
            <a:ext cx="491516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54B47B13-424D-4BFB-9EC8-BA20B1768D78}" type="datetime2">
              <a:rPr lang="en-GB" sz="1400" smtClean="0">
                <a:solidFill>
                  <a:schemeClr val="bg1"/>
                </a:solidFill>
              </a:rPr>
              <a:pPr/>
              <a:t>Thursday, 26 September 2013</a:t>
            </a:fld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541" y="1600201"/>
            <a:ext cx="8658962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5142" y="6519864"/>
            <a:ext cx="732631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A406C1-2B80-4660-856E-9D94CAFFB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8621" y="274638"/>
            <a:ext cx="670890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363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5142" y="6519864"/>
            <a:ext cx="732631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A406C1-2B80-4660-856E-9D94CAFFB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8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50003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5142" y="6519864"/>
            <a:ext cx="732631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A406C1-2B80-4660-856E-9D94CAFFB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1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95300" y="2390900"/>
            <a:ext cx="4375150" cy="413444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50003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751137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751137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745142" y="6519864"/>
            <a:ext cx="732631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A406C1-2B80-4660-856E-9D94CAFFB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2"/>
          </p:nvPr>
        </p:nvSpPr>
        <p:spPr>
          <a:xfrm>
            <a:off x="5035550" y="2390900"/>
            <a:ext cx="4375150" cy="413444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2800"/>
            </a:lvl1pPr>
            <a:lvl2pPr>
              <a:buClr>
                <a:schemeClr val="tx2"/>
              </a:buClr>
              <a:defRPr sz="2400"/>
            </a:lvl2pPr>
            <a:lvl3pPr>
              <a:buClr>
                <a:schemeClr val="tx2"/>
              </a:buCl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9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5142" y="6519864"/>
            <a:ext cx="732631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A406C1-2B80-4660-856E-9D94CAFFB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03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70DF53A-56C1-4C85-895D-13640FC9FBF9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020AA-61E1-4E5F-B91C-86CDA350A1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8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3" y="439738"/>
            <a:ext cx="1283100" cy="530852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8621" y="274638"/>
            <a:ext cx="670890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8621" y="1600200"/>
            <a:ext cx="859207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5142" y="6519864"/>
            <a:ext cx="732631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A406C1-2B80-4660-856E-9D94CAFFB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 bwMode="hidden">
          <a:xfrm>
            <a:off x="7995338" y="0"/>
            <a:ext cx="1910662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151813" y="439739"/>
            <a:ext cx="128296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23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7" r:id="rId6"/>
    <p:sldLayoutId id="2147483728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base" latinLnBrk="0" hangingPunct="1">
        <a:lnSpc>
          <a:spcPct val="110000"/>
        </a:lnSpc>
        <a:spcBef>
          <a:spcPts val="1200"/>
        </a:spcBef>
        <a:spcAft>
          <a:spcPct val="0"/>
        </a:spcAft>
        <a:buClr>
          <a:schemeClr val="tx2"/>
        </a:buClr>
        <a:buSzTx/>
        <a:buFontTx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10000"/>
        </a:lnSpc>
        <a:spcBef>
          <a:spcPts val="1200"/>
        </a:spcBef>
        <a:spcAft>
          <a:spcPct val="0"/>
        </a:spcAft>
        <a:buClr>
          <a:schemeClr val="tx2"/>
        </a:buClr>
        <a:buSzTx/>
        <a:buFont typeface="Rdg Vesta" pitchFamily="2" charset="0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10000"/>
        </a:lnSpc>
        <a:spcBef>
          <a:spcPts val="1200"/>
        </a:spcBef>
        <a:spcAft>
          <a:spcPct val="0"/>
        </a:spcAft>
        <a:buClr>
          <a:schemeClr val="tx2"/>
        </a:buClr>
        <a:buSzTx/>
        <a:buFontTx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10000"/>
        </a:lnSpc>
        <a:spcBef>
          <a:spcPts val="1200"/>
        </a:spcBef>
        <a:spcAft>
          <a:spcPct val="0"/>
        </a:spcAft>
        <a:buClr>
          <a:schemeClr val="tx2"/>
        </a:buClr>
        <a:buSzTx/>
        <a:buFont typeface="Rdg Vesta" pitchFamily="2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base" latinLnBrk="0" hangingPunct="1">
        <a:lnSpc>
          <a:spcPct val="110000"/>
        </a:lnSpc>
        <a:spcBef>
          <a:spcPts val="1200"/>
        </a:spcBef>
        <a:spcAft>
          <a:spcPct val="0"/>
        </a:spcAft>
        <a:buClr>
          <a:schemeClr val="tx2"/>
        </a:buClr>
        <a:buSzTx/>
        <a:buFont typeface="Rdg Vesta" pitchFamily="2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zing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7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6000" b="1" dirty="0" smtClean="0">
                <a:solidFill>
                  <a:srgbClr val="0000FF"/>
                </a:solidFill>
                <a:latin typeface="Comic Sans MS" pitchFamily="66" charset="0"/>
              </a:rPr>
              <a:t>Getting Published</a:t>
            </a:r>
          </a:p>
          <a:p>
            <a:pPr algn="ctr"/>
            <a:endParaRPr lang="en-GB" sz="2400" dirty="0"/>
          </a:p>
          <a:p>
            <a:pPr marL="0" indent="0" algn="ctr">
              <a:buNone/>
            </a:pPr>
            <a:r>
              <a:rPr lang="en-GB" sz="2400" b="1" dirty="0" smtClean="0"/>
              <a:t>September </a:t>
            </a:r>
            <a:r>
              <a:rPr lang="en-GB" sz="2400" b="1" dirty="0"/>
              <a:t>2013</a:t>
            </a:r>
            <a:endParaRPr lang="en-GB" sz="2400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/>
              <a:t>Chris Brewster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400" b="1" dirty="0" smtClean="0"/>
              <a:t>Professor of International Human Resource Management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400" b="1" dirty="0" smtClean="0"/>
              <a:t>Henley Business School, Reading , UK; </a:t>
            </a:r>
            <a:r>
              <a:rPr lang="en-US" sz="1400" b="1" dirty="0" err="1" smtClean="0"/>
              <a:t>Radboud</a:t>
            </a:r>
            <a:r>
              <a:rPr lang="en-US" sz="1400" b="1" dirty="0" smtClean="0"/>
              <a:t> University, Nijmegen, NL; Vaasa University , FN</a:t>
            </a:r>
            <a:endParaRPr lang="en-GB" sz="1400" b="1" dirty="0" smtClean="0"/>
          </a:p>
        </p:txBody>
      </p:sp>
      <p:pic>
        <p:nvPicPr>
          <p:cNvPr id="2050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0669"/>
              </p:ext>
            </p:extLst>
          </p:nvPr>
        </p:nvGraphicFramePr>
        <p:xfrm>
          <a:off x="408484" y="404664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04664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95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8621" y="557808"/>
            <a:ext cx="6708908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When to publish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541" y="1855365"/>
            <a:ext cx="8658962" cy="4525963"/>
          </a:xfrm>
        </p:spPr>
        <p:txBody>
          <a:bodyPr/>
          <a:lstStyle/>
          <a:p>
            <a:pPr eaLnBrk="1" hangingPunct="1"/>
            <a:r>
              <a:rPr lang="en-GB" b="1" dirty="0" smtClean="0"/>
              <a:t>When you have something to say….</a:t>
            </a:r>
          </a:p>
          <a:p>
            <a:pPr lvl="1" eaLnBrk="1" hangingPunct="1"/>
            <a:r>
              <a:rPr lang="en-GB" b="1" dirty="0" smtClean="0"/>
              <a:t>A new summary of what is known (review)</a:t>
            </a:r>
          </a:p>
          <a:p>
            <a:pPr lvl="1" eaLnBrk="1" hangingPunct="1"/>
            <a:r>
              <a:rPr lang="en-GB" b="1" dirty="0" smtClean="0"/>
              <a:t>New information (most journals; practitioner and general press)</a:t>
            </a:r>
          </a:p>
          <a:p>
            <a:pPr lvl="1" eaLnBrk="1" hangingPunct="1"/>
            <a:r>
              <a:rPr lang="en-GB" b="1" dirty="0" smtClean="0"/>
              <a:t>A new methodology (specialist journal)</a:t>
            </a:r>
          </a:p>
          <a:p>
            <a:pPr lvl="1" eaLnBrk="1" hangingPunct="1"/>
            <a:r>
              <a:rPr lang="en-GB" b="1" dirty="0" smtClean="0"/>
              <a:t>A new analysis or contribution to theory (top journals)</a:t>
            </a:r>
          </a:p>
        </p:txBody>
      </p:sp>
      <p:pic>
        <p:nvPicPr>
          <p:cNvPr id="4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332656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89446"/>
              </p:ext>
            </p:extLst>
          </p:nvPr>
        </p:nvGraphicFramePr>
        <p:xfrm>
          <a:off x="408484" y="332656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332656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1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18621" y="629816"/>
            <a:ext cx="6708908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Where to publish?</a:t>
            </a:r>
            <a:endParaRPr lang="en-GB" b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541" y="2143397"/>
            <a:ext cx="8658962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TOP journals</a:t>
            </a:r>
          </a:p>
          <a:p>
            <a:pPr eaLnBrk="1" hangingPunct="1"/>
            <a:r>
              <a:rPr lang="en-US" b="1" dirty="0" smtClean="0"/>
              <a:t>Middle-ranking journals</a:t>
            </a:r>
          </a:p>
          <a:p>
            <a:pPr eaLnBrk="1" hangingPunct="1"/>
            <a:r>
              <a:rPr lang="en-US" b="1" dirty="0" smtClean="0"/>
              <a:t>Practitioner journals, </a:t>
            </a:r>
            <a:r>
              <a:rPr lang="en-US" b="1" dirty="0" err="1" smtClean="0"/>
              <a:t>etc</a:t>
            </a:r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Advantages and disadvantages of each?</a:t>
            </a:r>
          </a:p>
          <a:p>
            <a:pPr eaLnBrk="1" hangingPunct="1"/>
            <a:r>
              <a:rPr lang="en-US" b="1" dirty="0" smtClean="0"/>
              <a:t>Strategy and Priorities</a:t>
            </a:r>
            <a:endParaRPr lang="en-GB" b="1" dirty="0" smtClean="0"/>
          </a:p>
        </p:txBody>
      </p:sp>
      <p:pic>
        <p:nvPicPr>
          <p:cNvPr id="4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61734"/>
              </p:ext>
            </p:extLst>
          </p:nvPr>
        </p:nvGraphicFramePr>
        <p:xfrm>
          <a:off x="408484" y="47667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7667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0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07976"/>
            <a:ext cx="8420100" cy="684213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Targeting the Journal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125538"/>
            <a:ext cx="84201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b="1" dirty="0" smtClean="0"/>
              <a:t>Subject area, aims and scope of journal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 smtClean="0"/>
              <a:t>Has journal </a:t>
            </a:r>
            <a:r>
              <a:rPr lang="en-GB" b="1" dirty="0"/>
              <a:t>h</a:t>
            </a:r>
            <a:r>
              <a:rPr lang="en-GB" b="1" dirty="0" smtClean="0"/>
              <a:t>ad </a:t>
            </a:r>
            <a:r>
              <a:rPr lang="en-GB" b="1" dirty="0"/>
              <a:t>p</a:t>
            </a:r>
            <a:r>
              <a:rPr lang="en-GB" b="1" dirty="0" smtClean="0"/>
              <a:t>apers on this topic?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 smtClean="0"/>
              <a:t>Style of journal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GB" b="1" dirty="0" smtClean="0"/>
              <a:t>Quantitative </a:t>
            </a:r>
            <a:r>
              <a:rPr lang="en-GB" b="1" dirty="0" err="1" smtClean="0"/>
              <a:t>vs</a:t>
            </a:r>
            <a:r>
              <a:rPr lang="en-GB" b="1" dirty="0" smtClean="0"/>
              <a:t> Qualitative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GB" b="1" dirty="0" smtClean="0"/>
              <a:t>Theory </a:t>
            </a:r>
            <a:r>
              <a:rPr lang="en-GB" b="1" dirty="0" err="1" smtClean="0"/>
              <a:t>vs</a:t>
            </a:r>
            <a:r>
              <a:rPr lang="en-GB" b="1" dirty="0" smtClean="0"/>
              <a:t> Empirical </a:t>
            </a:r>
            <a:r>
              <a:rPr lang="en-GB" b="1" dirty="0" err="1" smtClean="0"/>
              <a:t>vs</a:t>
            </a:r>
            <a:r>
              <a:rPr lang="en-GB" b="1" dirty="0" smtClean="0"/>
              <a:t> Applied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 smtClean="0"/>
              <a:t>Level of journal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GB" b="1" dirty="0" smtClean="0"/>
              <a:t>See listings of journal quality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GB" b="1" dirty="0" smtClean="0"/>
              <a:t>Your view on quality of paper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en-GB" b="1" dirty="0" smtClean="0"/>
              <a:t>“If you are not getting rejected, you are aiming too low” Donald Siegel [Editor </a:t>
            </a:r>
            <a:r>
              <a:rPr lang="en-GB" b="1" i="1" dirty="0" smtClean="0"/>
              <a:t>JTT</a:t>
            </a:r>
            <a:r>
              <a:rPr lang="en-GB" b="1" dirty="0" smtClean="0"/>
              <a:t>, </a:t>
            </a:r>
            <a:r>
              <a:rPr lang="en-GB" b="1" dirty="0" err="1" smtClean="0"/>
              <a:t>Assoc</a:t>
            </a:r>
            <a:r>
              <a:rPr lang="en-GB" b="1" dirty="0" smtClean="0"/>
              <a:t> Ed, </a:t>
            </a:r>
            <a:r>
              <a:rPr lang="en-GB" b="1" i="1" dirty="0" smtClean="0"/>
              <a:t>JBV</a:t>
            </a:r>
            <a:r>
              <a:rPr lang="en-GB" b="1" dirty="0" smtClean="0"/>
              <a:t>]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161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18621" y="701824"/>
            <a:ext cx="6708908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Which are Top Journals?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541" y="2215405"/>
            <a:ext cx="865896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600" b="1" dirty="0" smtClean="0"/>
              <a:t>How defined?</a:t>
            </a:r>
          </a:p>
          <a:p>
            <a:pPr lvl="1">
              <a:lnSpc>
                <a:spcPct val="90000"/>
              </a:lnSpc>
            </a:pPr>
            <a:r>
              <a:rPr lang="en-GB" sz="2200" b="1" dirty="0" smtClean="0"/>
              <a:t>Subjective/ Local assessments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b="1" dirty="0" smtClean="0"/>
              <a:t>ISI Journal Impact Scores ABS List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b="1" dirty="0" smtClean="0"/>
              <a:t>Publish or Perish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b="1" dirty="0" smtClean="0">
                <a:hlinkClick r:id="rId3"/>
              </a:rPr>
              <a:t>www.harzing.com</a:t>
            </a:r>
            <a:endParaRPr lang="en-GB" sz="22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600" b="1" dirty="0" smtClean="0"/>
              <a:t>Citations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b="1" dirty="0" smtClean="0"/>
              <a:t>Google scholar – usually much higher as pick up cites in other outlets than journals</a:t>
            </a:r>
          </a:p>
          <a:p>
            <a:pPr eaLnBrk="1" hangingPunct="1">
              <a:lnSpc>
                <a:spcPct val="90000"/>
              </a:lnSpc>
            </a:pPr>
            <a:endParaRPr lang="en-GB" sz="2600" dirty="0" smtClean="0"/>
          </a:p>
        </p:txBody>
      </p:sp>
      <p:pic>
        <p:nvPicPr>
          <p:cNvPr id="4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61734"/>
              </p:ext>
            </p:extLst>
          </p:nvPr>
        </p:nvGraphicFramePr>
        <p:xfrm>
          <a:off x="408484" y="47667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r:id="rId5" imgW="2809524" imgH="2809524" progId="MSPhotoEd.3">
                  <p:embed/>
                </p:oleObj>
              </mc:Choice>
              <mc:Fallback>
                <p:oleObj r:id="rId5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7667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7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152400"/>
            <a:ext cx="7982520" cy="1600200"/>
          </a:xfrm>
        </p:spPr>
        <p:txBody>
          <a:bodyPr/>
          <a:lstStyle/>
          <a:p>
            <a:pPr algn="ctr" eaLnBrk="1" hangingPunct="1"/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TOP management academic journals</a:t>
            </a:r>
            <a:r>
              <a:rPr lang="en-GB" sz="3200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GB" sz="3200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GB" sz="1600" b="1" dirty="0" smtClean="0">
                <a:solidFill>
                  <a:srgbClr val="0000FF"/>
                </a:solidFill>
                <a:latin typeface="Comic Sans MS" pitchFamily="66" charset="0"/>
              </a:rPr>
              <a:t>(that publish OB/HRM texts) Examples</a:t>
            </a:r>
            <a:r>
              <a:rPr lang="en-GB" sz="3200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GB" sz="3200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GB" sz="20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556792"/>
            <a:ext cx="8420100" cy="453920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200" b="1" i="1" dirty="0" smtClean="0"/>
              <a:t>Academy of Management Journal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200" b="1" i="1" dirty="0" smtClean="0"/>
              <a:t>Academy of Management Review</a:t>
            </a:r>
          </a:p>
          <a:p>
            <a:pPr algn="ctr">
              <a:lnSpc>
                <a:spcPct val="90000"/>
              </a:lnSpc>
              <a:buNone/>
            </a:pPr>
            <a:r>
              <a:rPr lang="en-GB" sz="1200" b="1" i="1" dirty="0"/>
              <a:t>Administrative Science Quarterly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200" b="1" i="1" dirty="0" smtClean="0"/>
              <a:t>Organization Science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200" b="1" i="1" dirty="0" smtClean="0"/>
              <a:t> Journal of International Business Studies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200" b="1" i="1" dirty="0" smtClean="0"/>
              <a:t>Human Resource Management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1200" b="1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200" b="1" i="1" dirty="0" smtClean="0"/>
              <a:t>Journal of Occupational Psychology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200" b="1" i="1" dirty="0" smtClean="0"/>
              <a:t>Organization Studies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200" b="1" i="1" dirty="0" smtClean="0"/>
              <a:t>Journal of Organization Behaviour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200" b="1" i="1" dirty="0" smtClean="0"/>
              <a:t>Journal of Management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200" b="1" i="1" dirty="0" smtClean="0"/>
              <a:t>Human Relations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1200" b="1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200" b="1" i="1" dirty="0" smtClean="0"/>
              <a:t>International Journal of HRM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200" b="1" i="1" dirty="0" smtClean="0"/>
              <a:t>Management and Organization Review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200" b="1" i="1" dirty="0" smtClean="0"/>
              <a:t>Journal of Management Inquiry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1200" b="1" i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1200" b="1" dirty="0" smtClean="0"/>
          </a:p>
        </p:txBody>
      </p:sp>
      <p:sp>
        <p:nvSpPr>
          <p:cNvPr id="13316" name="AutoShape 4"/>
          <p:cNvSpPr>
            <a:spLocks/>
          </p:cNvSpPr>
          <p:nvPr/>
        </p:nvSpPr>
        <p:spPr bwMode="auto">
          <a:xfrm>
            <a:off x="7099300" y="1752600"/>
            <a:ext cx="165100" cy="1371600"/>
          </a:xfrm>
          <a:prstGeom prst="rightBrace">
            <a:avLst>
              <a:gd name="adj1" fmla="val 7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7" name="AutoShape 5"/>
          <p:cNvSpPr>
            <a:spLocks/>
          </p:cNvSpPr>
          <p:nvPr/>
        </p:nvSpPr>
        <p:spPr bwMode="auto">
          <a:xfrm>
            <a:off x="7099300" y="3657600"/>
            <a:ext cx="165100" cy="1371600"/>
          </a:xfrm>
          <a:prstGeom prst="rightBrace">
            <a:avLst>
              <a:gd name="adj1" fmla="val 7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8" name="AutoShape 6"/>
          <p:cNvSpPr>
            <a:spLocks/>
          </p:cNvSpPr>
          <p:nvPr/>
        </p:nvSpPr>
        <p:spPr bwMode="auto">
          <a:xfrm>
            <a:off x="7181850" y="5517232"/>
            <a:ext cx="165100" cy="1152128"/>
          </a:xfrm>
          <a:prstGeom prst="rightBrace">
            <a:avLst>
              <a:gd name="adj1" fmla="val 7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677150" y="2133600"/>
            <a:ext cx="82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i-FI"/>
              <a:t>’A’</a:t>
            </a:r>
            <a:endParaRPr lang="en-GB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594600" y="3886200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/>
              <a:t>’A-/B+’</a:t>
            </a: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594600" y="5783490"/>
            <a:ext cx="1606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’B(+)’</a:t>
            </a:r>
            <a:endParaRPr lang="en-GB" dirty="0"/>
          </a:p>
        </p:txBody>
      </p:sp>
      <p:pic>
        <p:nvPicPr>
          <p:cNvPr id="10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11663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780534"/>
              </p:ext>
            </p:extLst>
          </p:nvPr>
        </p:nvGraphicFramePr>
        <p:xfrm>
          <a:off x="200472" y="180628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72" y="180628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9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41784"/>
            <a:ext cx="7798449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GB" sz="3200" b="1" dirty="0" smtClean="0">
                <a:solidFill>
                  <a:srgbClr val="0000FF"/>
                </a:solidFill>
                <a:latin typeface="Comic Sans MS" pitchFamily="66" charset="0"/>
              </a:rPr>
              <a:t>Publishing in the TOP journals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536" y="1762472"/>
            <a:ext cx="8420100" cy="4114800"/>
          </a:xfrm>
          <a:noFill/>
        </p:spPr>
        <p:txBody>
          <a:bodyPr lIns="92075" tIns="46038" rIns="92075" bIns="46038"/>
          <a:lstStyle/>
          <a:p>
            <a:pPr lvl="1" defTabSz="7620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000" b="1" dirty="0" smtClean="0"/>
              <a:t>target the manuscript: references, writing style and formalities &amp; language (use language editor!)</a:t>
            </a:r>
          </a:p>
          <a:p>
            <a:pPr lvl="1" defTabSz="7620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000" b="1" dirty="0" smtClean="0"/>
              <a:t>the introduction and the concluding discussions are very important ==&gt; what did it tell us? so what? What’s new? where should we go from here?</a:t>
            </a:r>
          </a:p>
          <a:p>
            <a:pPr lvl="1" defTabSz="7620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000" b="1" dirty="0" smtClean="0"/>
              <a:t>a good paper is extremely disciplined: what’s the argument? don’t jump around; tell a story (models?) and stick to it; work on the structure</a:t>
            </a:r>
          </a:p>
          <a:p>
            <a:pPr lvl="1" defTabSz="7620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000" b="1" dirty="0" smtClean="0"/>
              <a:t>discuss your procedures, but don’t give them a stick to beat you with…</a:t>
            </a:r>
          </a:p>
          <a:p>
            <a:pPr lvl="1" defTabSz="7620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000" b="1" dirty="0" smtClean="0"/>
              <a:t>don’t be amateurish: using straw men, overly negative view of the literature, use of underlining or exclamation marks, exaggerations</a:t>
            </a:r>
          </a:p>
          <a:p>
            <a:pPr lvl="1" defTabSz="7620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000" b="1" dirty="0" smtClean="0"/>
              <a:t>cite own work rarely: only that in established outlets (and then only key ones)</a:t>
            </a:r>
          </a:p>
        </p:txBody>
      </p:sp>
      <p:pic>
        <p:nvPicPr>
          <p:cNvPr id="4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188640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91249"/>
              </p:ext>
            </p:extLst>
          </p:nvPr>
        </p:nvGraphicFramePr>
        <p:xfrm>
          <a:off x="408484" y="188640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r:id="rId5" imgW="2809524" imgH="2809524" progId="MSPhotoEd.3">
                  <p:embed/>
                </p:oleObj>
              </mc:Choice>
              <mc:Fallback>
                <p:oleObj r:id="rId5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188640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7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25388" y="0"/>
            <a:ext cx="8420100" cy="144780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0000FF"/>
                </a:solidFill>
                <a:latin typeface="Comic Sans MS" pitchFamily="66" charset="0"/>
              </a:rPr>
              <a:t>What reviewers in the TOP journals look for…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412" y="1676400"/>
            <a:ext cx="8420100" cy="4419600"/>
          </a:xfrm>
        </p:spPr>
        <p:txBody>
          <a:bodyPr/>
          <a:lstStyle/>
          <a:p>
            <a:pPr defTabSz="762000" eaLnBrk="1" hangingPunct="1">
              <a:lnSpc>
                <a:spcPct val="90000"/>
              </a:lnSpc>
            </a:pPr>
            <a:r>
              <a:rPr lang="en-GB" sz="1800" b="1" dirty="0" smtClean="0"/>
              <a:t>Overall criteria: Significance of the (potential) contribution</a:t>
            </a:r>
          </a:p>
          <a:p>
            <a:pPr lvl="1" defTabSz="762000" eaLnBrk="1" hangingPunct="1">
              <a:lnSpc>
                <a:spcPct val="90000"/>
              </a:lnSpc>
            </a:pPr>
            <a:r>
              <a:rPr lang="en-GB" sz="1800" b="1" dirty="0" smtClean="0"/>
              <a:t>challenge to accepted wisdom in the field</a:t>
            </a:r>
          </a:p>
          <a:p>
            <a:pPr lvl="1" defTabSz="762000" eaLnBrk="1" hangingPunct="1">
              <a:lnSpc>
                <a:spcPct val="90000"/>
              </a:lnSpc>
            </a:pPr>
            <a:r>
              <a:rPr lang="en-GB" sz="1800" b="1" dirty="0" smtClean="0"/>
              <a:t>contribution to theory development</a:t>
            </a:r>
          </a:p>
          <a:p>
            <a:pPr lvl="1" defTabSz="762000" eaLnBrk="1" hangingPunct="1">
              <a:lnSpc>
                <a:spcPct val="90000"/>
              </a:lnSpc>
            </a:pPr>
            <a:r>
              <a:rPr lang="en-GB" sz="1800" b="1" dirty="0" smtClean="0"/>
              <a:t>contribution to empirical base</a:t>
            </a:r>
          </a:p>
          <a:p>
            <a:pPr lvl="1" defTabSz="762000" eaLnBrk="1" hangingPunct="1">
              <a:lnSpc>
                <a:spcPct val="90000"/>
              </a:lnSpc>
            </a:pPr>
            <a:r>
              <a:rPr lang="en-GB" sz="1800" b="1" dirty="0" smtClean="0"/>
              <a:t>contribution to practice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en-GB" sz="1800" b="1" dirty="0" smtClean="0"/>
              <a:t>Adequate review of the existing literature?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en-GB" sz="1800" b="1" dirty="0" smtClean="0"/>
              <a:t>Adequate research design?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en-GB" sz="1800" b="1" dirty="0" smtClean="0"/>
              <a:t>Appropriateness of analytical procedures?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en-GB" sz="1800" b="1" dirty="0" smtClean="0"/>
              <a:t>Insightful Discussion section?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en-GB" sz="1800" b="1" dirty="0" smtClean="0"/>
              <a:t>Implications - so what?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en-GB" sz="1800" b="1" dirty="0" smtClean="0"/>
              <a:t>Limitations?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en-GB" sz="1800" b="1" dirty="0" smtClean="0"/>
              <a:t>Writing craft?</a:t>
            </a:r>
          </a:p>
        </p:txBody>
      </p:sp>
      <p:pic>
        <p:nvPicPr>
          <p:cNvPr id="6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6165304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470288"/>
              </p:ext>
            </p:extLst>
          </p:nvPr>
        </p:nvGraphicFramePr>
        <p:xfrm>
          <a:off x="128464" y="6169384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r:id="rId5" imgW="2809524" imgH="2809524" progId="MSPhotoEd.3">
                  <p:embed/>
                </p:oleObj>
              </mc:Choice>
              <mc:Fallback>
                <p:oleObj r:id="rId5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64" y="6169384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74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18621" y="629816"/>
            <a:ext cx="6708908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Who to write with</a:t>
            </a:r>
            <a:endParaRPr lang="en-GB" b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541" y="2071389"/>
            <a:ext cx="8658962" cy="4525963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b="1" dirty="0" smtClean="0"/>
              <a:t>Why share the glory?</a:t>
            </a:r>
          </a:p>
          <a:p>
            <a:pPr eaLnBrk="1" hangingPunct="1">
              <a:spcBef>
                <a:spcPts val="600"/>
              </a:spcBef>
            </a:pPr>
            <a:r>
              <a:rPr lang="en-US" b="1" dirty="0" smtClean="0"/>
              <a:t>Why share the work?</a:t>
            </a:r>
          </a:p>
          <a:p>
            <a:pPr eaLnBrk="1" hangingPunct="1">
              <a:spcBef>
                <a:spcPts val="600"/>
              </a:spcBef>
            </a:pPr>
            <a:r>
              <a:rPr lang="en-US" b="1" dirty="0" smtClean="0"/>
              <a:t>Someone more or less experienced?</a:t>
            </a:r>
          </a:p>
          <a:p>
            <a:pPr eaLnBrk="1" hangingPunct="1">
              <a:spcBef>
                <a:spcPts val="600"/>
              </a:spcBef>
            </a:pPr>
            <a:r>
              <a:rPr lang="en-US" b="1" dirty="0" smtClean="0"/>
              <a:t>Where from? </a:t>
            </a:r>
          </a:p>
          <a:p>
            <a:pPr eaLnBrk="1" hangingPunct="1">
              <a:spcBef>
                <a:spcPts val="600"/>
              </a:spcBef>
            </a:pPr>
            <a:r>
              <a:rPr lang="en-US" b="1" dirty="0" smtClean="0"/>
              <a:t>What skills do they bring?</a:t>
            </a:r>
          </a:p>
          <a:p>
            <a:pPr eaLnBrk="1" hangingPunct="1">
              <a:spcBef>
                <a:spcPts val="600"/>
              </a:spcBef>
            </a:pPr>
            <a:r>
              <a:rPr lang="en-US" b="1" dirty="0" smtClean="0"/>
              <a:t>How similar are your views?</a:t>
            </a:r>
          </a:p>
          <a:p>
            <a:pPr eaLnBrk="1" hangingPunct="1">
              <a:spcBef>
                <a:spcPts val="600"/>
              </a:spcBef>
            </a:pPr>
            <a:r>
              <a:rPr lang="en-US" b="1" dirty="0" smtClean="0"/>
              <a:t>How well can you work together?</a:t>
            </a:r>
            <a:endParaRPr lang="en-GB" b="1" dirty="0" smtClean="0"/>
          </a:p>
        </p:txBody>
      </p:sp>
      <p:pic>
        <p:nvPicPr>
          <p:cNvPr id="4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61734"/>
              </p:ext>
            </p:extLst>
          </p:nvPr>
        </p:nvGraphicFramePr>
        <p:xfrm>
          <a:off x="408484" y="47667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7667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61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-387424"/>
            <a:ext cx="8420100" cy="17526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Rules of the game</a:t>
            </a:r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endParaRPr lang="en-GB" dirty="0" smtClean="0">
              <a:solidFill>
                <a:schemeClr val="accent2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836712"/>
            <a:ext cx="8420100" cy="4899248"/>
          </a:xfrm>
        </p:spPr>
        <p:txBody>
          <a:bodyPr/>
          <a:lstStyle/>
          <a:p>
            <a:pPr defTabSz="762000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000000"/>
                </a:solidFill>
              </a:rPr>
              <a:t>Publish or perish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000000"/>
                </a:solidFill>
              </a:rPr>
              <a:t>There is a home for every decent manuscript 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000000"/>
                </a:solidFill>
              </a:rPr>
              <a:t>Target every manuscript to a specific outlet (which journal? book chapter?) 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000000"/>
                </a:solidFill>
              </a:rPr>
              <a:t>You want to be read, not just published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000000"/>
                </a:solidFill>
              </a:rPr>
              <a:t>Play to your strengths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000000"/>
                </a:solidFill>
              </a:rPr>
              <a:t>Well-written manuscripts are in the minority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000000"/>
                </a:solidFill>
              </a:rPr>
              <a:t>Argumentation is the key. Rhetoric matters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000000"/>
                </a:solidFill>
              </a:rPr>
              <a:t>Grow a thick skin. It </a:t>
            </a:r>
            <a:r>
              <a:rPr lang="en-GB" sz="2400" b="1" i="1" dirty="0" smtClean="0">
                <a:solidFill>
                  <a:srgbClr val="000000"/>
                </a:solidFill>
              </a:rPr>
              <a:t>is</a:t>
            </a:r>
            <a:r>
              <a:rPr lang="en-GB" sz="2400" b="1" dirty="0" smtClean="0">
                <a:solidFill>
                  <a:srgbClr val="000000"/>
                </a:solidFill>
              </a:rPr>
              <a:t> all personal but you can’t </a:t>
            </a:r>
            <a:r>
              <a:rPr lang="en-GB" sz="2400" b="1" i="1" dirty="0" smtClean="0">
                <a:solidFill>
                  <a:srgbClr val="000000"/>
                </a:solidFill>
              </a:rPr>
              <a:t>take it</a:t>
            </a:r>
            <a:r>
              <a:rPr lang="en-GB" sz="2400" b="1" dirty="0" smtClean="0">
                <a:solidFill>
                  <a:srgbClr val="000000"/>
                </a:solidFill>
              </a:rPr>
              <a:t> personally</a:t>
            </a:r>
          </a:p>
          <a:p>
            <a:pPr marL="342900" lvl="1" indent="-342900" defTabSz="762000">
              <a:lnSpc>
                <a:spcPct val="90000"/>
              </a:lnSpc>
              <a:buFontTx/>
              <a:buChar char="•"/>
            </a:pPr>
            <a:r>
              <a:rPr lang="en-GB" sz="2400" b="1" dirty="0"/>
              <a:t>keep </a:t>
            </a:r>
            <a:r>
              <a:rPr lang="en-GB" sz="2400" b="1" dirty="0" smtClean="0"/>
              <a:t>improving</a:t>
            </a:r>
            <a:endParaRPr lang="en-GB" sz="2400" b="1" dirty="0" smtClean="0">
              <a:solidFill>
                <a:srgbClr val="000000"/>
              </a:solidFill>
            </a:endParaRPr>
          </a:p>
          <a:p>
            <a:pPr defTabSz="762000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000000"/>
                </a:solidFill>
              </a:rPr>
              <a:t>Just do it!</a:t>
            </a:r>
          </a:p>
        </p:txBody>
      </p:sp>
      <p:pic>
        <p:nvPicPr>
          <p:cNvPr id="6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623323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929007"/>
              </p:ext>
            </p:extLst>
          </p:nvPr>
        </p:nvGraphicFramePr>
        <p:xfrm>
          <a:off x="200472" y="615729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r:id="rId5" imgW="2809524" imgH="2809524" progId="MSPhotoEd.3">
                  <p:embed/>
                </p:oleObj>
              </mc:Choice>
              <mc:Fallback>
                <p:oleObj r:id="rId5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72" y="615729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4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196752"/>
            <a:ext cx="8420100" cy="151216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 publications strategy</a:t>
            </a:r>
            <a:endParaRPr lang="en-GB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2895600"/>
            <a:ext cx="8420100" cy="3200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Work on your own: write down your own publications strategy 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then explain your strategy to your team: listen to and ask questions about your colleague(s) publications strategy.</a:t>
            </a:r>
            <a:endParaRPr lang="en-GB" smtClean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958005"/>
              </p:ext>
            </p:extLst>
          </p:nvPr>
        </p:nvGraphicFramePr>
        <p:xfrm>
          <a:off x="408484" y="404664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04664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93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541" y="1999381"/>
            <a:ext cx="8658962" cy="4525963"/>
          </a:xfrm>
        </p:spPr>
        <p:txBody>
          <a:bodyPr/>
          <a:lstStyle/>
          <a:p>
            <a:r>
              <a:rPr lang="en-GB" b="1" dirty="0" smtClean="0"/>
              <a:t>Me: </a:t>
            </a:r>
            <a:r>
              <a:rPr lang="en-GB" b="1" dirty="0"/>
              <a:t>name, position/ area of interest, </a:t>
            </a:r>
            <a:r>
              <a:rPr lang="en-GB" b="1" dirty="0" smtClean="0"/>
              <a:t>current projects, objectives</a:t>
            </a:r>
          </a:p>
          <a:p>
            <a:r>
              <a:rPr lang="en-GB" b="1" dirty="0" smtClean="0"/>
              <a:t>You: name, position/ area of interest, current projects, </a:t>
            </a:r>
            <a:r>
              <a:rPr lang="en-GB" b="1" dirty="0"/>
              <a:t>objectives</a:t>
            </a:r>
          </a:p>
          <a:p>
            <a:r>
              <a:rPr lang="en-GB" b="1" dirty="0" smtClean="0"/>
              <a:t>Potential programme</a:t>
            </a:r>
          </a:p>
          <a:p>
            <a:r>
              <a:rPr lang="en-GB" b="1" dirty="0" smtClean="0"/>
              <a:t>Working style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621" y="701824"/>
            <a:ext cx="6708908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Introduction</a:t>
            </a:r>
            <a:endParaRPr lang="en-GB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45" y="398664"/>
            <a:ext cx="1800200" cy="4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409298"/>
              </p:ext>
            </p:extLst>
          </p:nvPr>
        </p:nvGraphicFramePr>
        <p:xfrm>
          <a:off x="408484" y="332656"/>
          <a:ext cx="440060" cy="44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332656"/>
                        <a:ext cx="440060" cy="440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6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621" y="485800"/>
            <a:ext cx="6708908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Drafting your article</a:t>
            </a:r>
            <a:endParaRPr lang="en-GB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260648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381038"/>
              </p:ext>
            </p:extLst>
          </p:nvPr>
        </p:nvGraphicFramePr>
        <p:xfrm>
          <a:off x="408484" y="260648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260648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1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541" y="2071389"/>
            <a:ext cx="8658962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What should go into the Abstract?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/>
              <a:t>Key words</a:t>
            </a:r>
          </a:p>
          <a:p>
            <a:r>
              <a:rPr lang="en-GB" b="1" dirty="0" smtClean="0"/>
              <a:t>Acknowledgements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621" y="1205880"/>
            <a:ext cx="6708908" cy="1143000"/>
          </a:xfrm>
        </p:spPr>
        <p:txBody>
          <a:bodyPr/>
          <a:lstStyle/>
          <a:p>
            <a:pPr lvl="6" algn="l" rtl="0">
              <a:spcBef>
                <a:spcPct val="0"/>
              </a:spcBef>
            </a:pPr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bstract</a:t>
            </a:r>
            <a:r>
              <a:rPr lang="en-GB" sz="3600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GB" sz="3600" b="1" dirty="0" smtClean="0">
                <a:solidFill>
                  <a:srgbClr val="0000FF"/>
                </a:solidFill>
                <a:latin typeface="Comic Sans MS" pitchFamily="66" charset="0"/>
              </a:rPr>
            </a:br>
            <a:endParaRPr lang="en-GB" sz="3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61734"/>
              </p:ext>
            </p:extLst>
          </p:nvPr>
        </p:nvGraphicFramePr>
        <p:xfrm>
          <a:off x="408484" y="47667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7667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4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541" y="2143397"/>
            <a:ext cx="8658962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What should go into </a:t>
            </a:r>
            <a:r>
              <a:rPr lang="en-GB" b="1" dirty="0" smtClean="0">
                <a:solidFill>
                  <a:srgbClr val="FF0000"/>
                </a:solidFill>
              </a:rPr>
              <a:t>the Introduction?</a:t>
            </a:r>
          </a:p>
          <a:p>
            <a:r>
              <a:rPr lang="en-GB" sz="2000" b="1" dirty="0"/>
              <a:t>What’s the Novel [Theoretical </a:t>
            </a:r>
            <a:r>
              <a:rPr lang="en-GB" sz="2000" b="1" dirty="0" smtClean="0"/>
              <a:t>and/or </a:t>
            </a:r>
            <a:r>
              <a:rPr lang="en-GB" sz="2000" b="1" dirty="0"/>
              <a:t>Empirical] Contribution?</a:t>
            </a:r>
          </a:p>
          <a:p>
            <a:r>
              <a:rPr lang="en-GB" sz="2000" b="1" dirty="0"/>
              <a:t>“That’s Interesting” (Davis, 1971)</a:t>
            </a:r>
          </a:p>
          <a:p>
            <a:pPr lvl="1"/>
            <a:r>
              <a:rPr lang="en-GB" sz="2000" b="1" dirty="0"/>
              <a:t>Disconfirm some of existing assumptions</a:t>
            </a:r>
          </a:p>
          <a:p>
            <a:pPr lvl="1"/>
            <a:r>
              <a:rPr lang="en-GB" sz="2000" b="1" dirty="0"/>
              <a:t>Addressing observed puzzles</a:t>
            </a:r>
          </a:p>
          <a:p>
            <a:r>
              <a:rPr lang="en-GB" sz="2000" b="1" dirty="0"/>
              <a:t>AMJ survey (</a:t>
            </a:r>
            <a:r>
              <a:rPr lang="en-GB" sz="2000" b="1" dirty="0" err="1"/>
              <a:t>Bartunek</a:t>
            </a:r>
            <a:r>
              <a:rPr lang="en-GB" sz="2000" b="1" dirty="0"/>
              <a:t>, et al. 2006)</a:t>
            </a:r>
          </a:p>
          <a:p>
            <a:pPr lvl="1"/>
            <a:r>
              <a:rPr lang="en-GB" sz="2000" b="1" dirty="0"/>
              <a:t>A paper </a:t>
            </a:r>
            <a:r>
              <a:rPr lang="en-GB" sz="2000" b="1" dirty="0" smtClean="0"/>
              <a:t>is most </a:t>
            </a:r>
            <a:r>
              <a:rPr lang="en-GB" sz="2000" b="1" dirty="0"/>
              <a:t>interesting if is counter-intuitive</a:t>
            </a:r>
          </a:p>
          <a:p>
            <a:pPr lvl="1"/>
            <a:r>
              <a:rPr lang="en-GB" sz="2000" b="1" dirty="0"/>
              <a:t>Quality of research and Importance of research question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621" y="989856"/>
            <a:ext cx="6708908" cy="1143000"/>
          </a:xfrm>
        </p:spPr>
        <p:txBody>
          <a:bodyPr/>
          <a:lstStyle/>
          <a:p>
            <a:pPr lvl="6" algn="l" rtl="0">
              <a:spcBef>
                <a:spcPct val="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Introduction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61734"/>
              </p:ext>
            </p:extLst>
          </p:nvPr>
        </p:nvGraphicFramePr>
        <p:xfrm>
          <a:off x="408484" y="47667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7667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6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541" y="1412777"/>
            <a:ext cx="8658962" cy="5040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b="1" dirty="0"/>
              <a:t>What’s the research gap &amp; why important to fill?</a:t>
            </a:r>
          </a:p>
          <a:p>
            <a:pPr>
              <a:lnSpc>
                <a:spcPct val="100000"/>
              </a:lnSpc>
            </a:pPr>
            <a:r>
              <a:rPr lang="en-GB" sz="1800" b="1" dirty="0"/>
              <a:t>Consensus-challenging research </a:t>
            </a:r>
            <a:r>
              <a:rPr lang="en-GB" sz="1800" b="1" dirty="0" err="1"/>
              <a:t>vs</a:t>
            </a:r>
            <a:r>
              <a:rPr lang="en-GB" sz="1800" b="1" dirty="0"/>
              <a:t> ‘filling-in-the-potholes’</a:t>
            </a:r>
          </a:p>
          <a:p>
            <a:pPr lvl="1">
              <a:lnSpc>
                <a:spcPct val="100000"/>
              </a:lnSpc>
            </a:pPr>
            <a:r>
              <a:rPr lang="en-GB" sz="1800" b="1" dirty="0"/>
              <a:t>Seeking to bring a new theoretical lens to an established area </a:t>
            </a:r>
          </a:p>
          <a:p>
            <a:pPr lvl="2">
              <a:lnSpc>
                <a:spcPct val="100000"/>
              </a:lnSpc>
            </a:pPr>
            <a:r>
              <a:rPr lang="en-GB" sz="1800" b="1" dirty="0"/>
              <a:t>important to demonstrate the shortcomings of existing approaches and how the new lens causes us to see a topic quite </a:t>
            </a:r>
            <a:r>
              <a:rPr lang="en-GB" sz="1800" b="1" dirty="0" smtClean="0"/>
              <a:t>differently: but</a:t>
            </a:r>
          </a:p>
          <a:p>
            <a:pPr lvl="2">
              <a:lnSpc>
                <a:spcPct val="100000"/>
              </a:lnSpc>
            </a:pPr>
            <a:r>
              <a:rPr lang="en-GB" sz="1800" b="1" dirty="0" smtClean="0"/>
              <a:t>Remember reviewers… </a:t>
            </a:r>
            <a:endParaRPr lang="en-GB" sz="1800" b="1" dirty="0"/>
          </a:p>
          <a:p>
            <a:pPr lvl="1">
              <a:lnSpc>
                <a:spcPct val="100000"/>
              </a:lnSpc>
            </a:pPr>
            <a:r>
              <a:rPr lang="en-GB" sz="1800" b="1" dirty="0"/>
              <a:t>Opening up a new topic not addressed before.  </a:t>
            </a:r>
          </a:p>
          <a:p>
            <a:pPr lvl="2">
              <a:lnSpc>
                <a:spcPct val="100000"/>
              </a:lnSpc>
            </a:pPr>
            <a:r>
              <a:rPr lang="en-GB" sz="1800" b="1" dirty="0"/>
              <a:t>Harder to publish in ‘top’ (more prestigious) journals until its validity has been established</a:t>
            </a:r>
          </a:p>
          <a:p>
            <a:pPr lvl="2">
              <a:lnSpc>
                <a:spcPct val="100000"/>
              </a:lnSpc>
            </a:pPr>
            <a:r>
              <a:rPr lang="en-GB" sz="1800" b="1" dirty="0"/>
              <a:t>(If you can) avoid saying paper is exploratory </a:t>
            </a:r>
          </a:p>
          <a:p>
            <a:pPr>
              <a:lnSpc>
                <a:spcPct val="100000"/>
              </a:lnSpc>
            </a:pPr>
            <a:r>
              <a:rPr lang="en-GB" sz="1800" b="1" dirty="0" smtClean="0"/>
              <a:t>Be </a:t>
            </a:r>
            <a:r>
              <a:rPr lang="en-GB" sz="1800" b="1" dirty="0"/>
              <a:t>e</a:t>
            </a:r>
            <a:r>
              <a:rPr lang="en-GB" sz="1800" b="1" dirty="0" smtClean="0"/>
              <a:t>xplicit </a:t>
            </a:r>
            <a:r>
              <a:rPr lang="en-GB" sz="1800" b="1" dirty="0"/>
              <a:t>a</a:t>
            </a:r>
            <a:r>
              <a:rPr lang="en-GB" sz="1800" b="1" dirty="0" smtClean="0"/>
              <a:t>bout </a:t>
            </a:r>
            <a:r>
              <a:rPr lang="en-GB" sz="1800" b="1" dirty="0"/>
              <a:t>r</a:t>
            </a:r>
            <a:r>
              <a:rPr lang="en-GB" sz="1800" b="1" dirty="0" smtClean="0"/>
              <a:t>esearch </a:t>
            </a:r>
            <a:r>
              <a:rPr lang="en-GB" sz="1800" b="1" dirty="0"/>
              <a:t>q</a:t>
            </a:r>
            <a:r>
              <a:rPr lang="en-GB" sz="1800" b="1" dirty="0" smtClean="0"/>
              <a:t>uestion [and </a:t>
            </a:r>
            <a:r>
              <a:rPr lang="en-GB" sz="1800" b="1" dirty="0"/>
              <a:t>how you arrive at it</a:t>
            </a:r>
            <a:r>
              <a:rPr lang="en-GB" sz="1800" b="1" dirty="0" smtClean="0"/>
              <a:t>]; about your c</a:t>
            </a:r>
            <a:r>
              <a:rPr lang="en-US" sz="1800" b="1" dirty="0" err="1" smtClean="0"/>
              <a:t>ontribution</a:t>
            </a:r>
            <a:r>
              <a:rPr lang="en-US" sz="1800" b="1" dirty="0" smtClean="0"/>
              <a:t>[s] to </a:t>
            </a:r>
            <a:r>
              <a:rPr lang="en-US" sz="1800" b="1" dirty="0"/>
              <a:t>general [theory</a:t>
            </a:r>
            <a:r>
              <a:rPr lang="en-US" sz="1800" b="1" dirty="0" smtClean="0"/>
              <a:t>]; to specific topic</a:t>
            </a:r>
          </a:p>
          <a:p>
            <a:pPr>
              <a:lnSpc>
                <a:spcPct val="100000"/>
              </a:lnSpc>
            </a:pPr>
            <a:r>
              <a:rPr lang="en-US" sz="1800" b="1" dirty="0" err="1" smtClean="0"/>
              <a:t>Summarise</a:t>
            </a:r>
            <a:r>
              <a:rPr lang="en-US" sz="1800" b="1" dirty="0" smtClean="0"/>
              <a:t> format of the rest </a:t>
            </a:r>
            <a:r>
              <a:rPr lang="en-US" sz="1800" b="1" dirty="0" err="1" smtClean="0"/>
              <a:t>fo</a:t>
            </a:r>
            <a:r>
              <a:rPr lang="en-US" sz="1800" b="1" dirty="0" smtClean="0"/>
              <a:t> the paper</a:t>
            </a:r>
          </a:p>
          <a:p>
            <a:pPr>
              <a:lnSpc>
                <a:spcPct val="100000"/>
              </a:lnSpc>
            </a:pPr>
            <a:endParaRPr lang="en-US" sz="1800" b="1" dirty="0"/>
          </a:p>
          <a:p>
            <a:pPr lvl="1"/>
            <a:endParaRPr lang="en-GB" sz="1800" b="1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621" y="557808"/>
            <a:ext cx="6708908" cy="854968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Introduction (ii)</a:t>
            </a:r>
            <a:endParaRPr lang="en-GB" dirty="0"/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61734"/>
              </p:ext>
            </p:extLst>
          </p:nvPr>
        </p:nvGraphicFramePr>
        <p:xfrm>
          <a:off x="408484" y="47667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7667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541" y="1340769"/>
            <a:ext cx="8658962" cy="4785396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What should go into the literature/ theory?</a:t>
            </a:r>
          </a:p>
          <a:p>
            <a:pPr>
              <a:lnSpc>
                <a:spcPct val="80000"/>
              </a:lnSpc>
            </a:pPr>
            <a:r>
              <a:rPr lang="en-GB" sz="2600" b="1" dirty="0"/>
              <a:t>Literature and Theoretical Framework</a:t>
            </a:r>
          </a:p>
          <a:p>
            <a:pPr marL="692150" lvl="1" indent="-347663">
              <a:lnSpc>
                <a:spcPct val="80000"/>
              </a:lnSpc>
            </a:pPr>
            <a:r>
              <a:rPr lang="en-GB" sz="2200" b="1" dirty="0"/>
              <a:t>Focus the literature review on the issues to be covered</a:t>
            </a:r>
          </a:p>
          <a:p>
            <a:pPr marL="692150" lvl="1" indent="-347663">
              <a:lnSpc>
                <a:spcPct val="80000"/>
              </a:lnSpc>
            </a:pPr>
            <a:r>
              <a:rPr lang="en-GB" sz="2200" b="1" dirty="0"/>
              <a:t>Clear and justified theory</a:t>
            </a:r>
          </a:p>
          <a:p>
            <a:pPr marL="692150" lvl="1" indent="-347663">
              <a:lnSpc>
                <a:spcPct val="80000"/>
              </a:lnSpc>
            </a:pPr>
            <a:r>
              <a:rPr lang="en-GB" sz="2200" b="1" dirty="0"/>
              <a:t>Integration of theories can be advantage but avoid too many </a:t>
            </a:r>
          </a:p>
          <a:p>
            <a:pPr>
              <a:lnSpc>
                <a:spcPct val="80000"/>
              </a:lnSpc>
            </a:pPr>
            <a:r>
              <a:rPr lang="en-GB" sz="2600" b="1" dirty="0"/>
              <a:t>Hypothesis development</a:t>
            </a:r>
          </a:p>
          <a:p>
            <a:pPr marL="692150" lvl="1" indent="-347663">
              <a:lnSpc>
                <a:spcPct val="80000"/>
              </a:lnSpc>
            </a:pPr>
            <a:r>
              <a:rPr lang="en-GB" sz="2200" b="1" dirty="0"/>
              <a:t>Have an overall framework upfront </a:t>
            </a:r>
            <a:r>
              <a:rPr lang="en-GB" sz="2200" b="1" dirty="0" smtClean="0"/>
              <a:t>so </a:t>
            </a:r>
            <a:r>
              <a:rPr lang="en-GB" sz="2200" b="1" dirty="0"/>
              <a:t>the reader knows how things fit together =&gt; Draw a diagram</a:t>
            </a:r>
          </a:p>
          <a:p>
            <a:pPr marL="692150" lvl="1" indent="-347663">
              <a:lnSpc>
                <a:spcPct val="80000"/>
              </a:lnSpc>
            </a:pPr>
            <a:r>
              <a:rPr lang="en-GB" sz="2200" b="1" dirty="0"/>
              <a:t>Use </a:t>
            </a:r>
            <a:r>
              <a:rPr lang="en-GB" sz="2200" b="1" i="1" dirty="0"/>
              <a:t>theory</a:t>
            </a:r>
            <a:r>
              <a:rPr lang="en-GB" sz="2200" b="1" dirty="0"/>
              <a:t> to develop hypotheses </a:t>
            </a:r>
            <a:r>
              <a:rPr lang="en-GB" sz="2200" b="1" i="1" dirty="0"/>
              <a:t>not</a:t>
            </a:r>
            <a:r>
              <a:rPr lang="en-GB" sz="2200" b="1" dirty="0"/>
              <a:t> previous empirical studies</a:t>
            </a:r>
          </a:p>
          <a:p>
            <a:pPr marL="692150" lvl="1" indent="-347663">
              <a:lnSpc>
                <a:spcPct val="80000"/>
              </a:lnSpc>
            </a:pPr>
            <a:r>
              <a:rPr lang="en-GB" sz="2200" b="1" dirty="0" smtClean="0"/>
              <a:t>A few hypotheses: avoid </a:t>
            </a:r>
            <a:r>
              <a:rPr lang="en-GB" sz="2200" b="1" dirty="0"/>
              <a:t>replicative </a:t>
            </a:r>
            <a:r>
              <a:rPr lang="en-GB" sz="2200" b="1" dirty="0" smtClean="0"/>
              <a:t>or boring </a:t>
            </a:r>
            <a:r>
              <a:rPr lang="en-GB" sz="2200" b="1" dirty="0"/>
              <a:t>hypotheses</a:t>
            </a:r>
          </a:p>
          <a:p>
            <a:pPr marL="692150" lvl="1" indent="-347663">
              <a:lnSpc>
                <a:spcPct val="80000"/>
              </a:lnSpc>
            </a:pPr>
            <a:r>
              <a:rPr lang="en-GB" sz="2200" b="1" dirty="0"/>
              <a:t>Hypotheses need to connect to the theoretical framework</a:t>
            </a:r>
          </a:p>
          <a:p>
            <a:pPr marL="987425" lvl="2" indent="-293688">
              <a:lnSpc>
                <a:spcPct val="80000"/>
              </a:lnSpc>
            </a:pPr>
            <a:r>
              <a:rPr lang="en-GB" b="1" dirty="0"/>
              <a:t>Can put others in control </a:t>
            </a:r>
            <a:r>
              <a:rPr lang="en-GB" b="1" dirty="0" smtClean="0"/>
              <a:t>variables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/>
              <a:t>Hypotheses &amp; Propositions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621" y="557808"/>
            <a:ext cx="6708908" cy="1143000"/>
          </a:xfrm>
        </p:spPr>
        <p:txBody>
          <a:bodyPr/>
          <a:lstStyle/>
          <a:p>
            <a:pPr lvl="6" algn="l" rtl="0">
              <a:spcBef>
                <a:spcPct val="0"/>
              </a:spcBef>
            </a:pPr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heory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188640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045967"/>
              </p:ext>
            </p:extLst>
          </p:nvPr>
        </p:nvGraphicFramePr>
        <p:xfrm>
          <a:off x="408484" y="188640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188640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25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541" y="1883964"/>
            <a:ext cx="8658962" cy="492941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What should go into </a:t>
            </a:r>
            <a:r>
              <a:rPr lang="en-GB" b="1" dirty="0" smtClean="0">
                <a:solidFill>
                  <a:srgbClr val="FF0000"/>
                </a:solidFill>
              </a:rPr>
              <a:t>the Methodology?</a:t>
            </a:r>
          </a:p>
          <a:p>
            <a:pPr>
              <a:lnSpc>
                <a:spcPct val="90000"/>
              </a:lnSpc>
            </a:pPr>
            <a:r>
              <a:rPr lang="en-GB" sz="1800" b="1" dirty="0" smtClean="0"/>
              <a:t>Data</a:t>
            </a:r>
            <a:endParaRPr lang="en-GB" sz="1800" b="1" dirty="0"/>
          </a:p>
          <a:p>
            <a:pPr marL="692150" lvl="1" indent="-347663">
              <a:lnSpc>
                <a:spcPct val="90000"/>
              </a:lnSpc>
            </a:pPr>
            <a:r>
              <a:rPr lang="en-GB" sz="1800" b="1" dirty="0"/>
              <a:t>Sample and method</a:t>
            </a:r>
          </a:p>
          <a:p>
            <a:pPr marL="987425" lvl="2" indent="-293688">
              <a:lnSpc>
                <a:spcPct val="90000"/>
              </a:lnSpc>
            </a:pPr>
            <a:r>
              <a:rPr lang="en-GB" sz="1800" b="1" dirty="0"/>
              <a:t>Why this sample and method?</a:t>
            </a:r>
          </a:p>
          <a:p>
            <a:pPr marL="987425" lvl="2" indent="-293688">
              <a:lnSpc>
                <a:spcPct val="90000"/>
              </a:lnSpc>
            </a:pPr>
            <a:r>
              <a:rPr lang="en-GB" sz="1800" b="1" dirty="0"/>
              <a:t>Up to date data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sz="1800" b="1" dirty="0"/>
              <a:t>Cross-section </a:t>
            </a:r>
            <a:r>
              <a:rPr lang="en-GB" sz="1800" b="1" dirty="0" err="1"/>
              <a:t>vs</a:t>
            </a:r>
            <a:r>
              <a:rPr lang="en-GB" sz="1800" b="1" dirty="0"/>
              <a:t> longitudinal</a:t>
            </a:r>
          </a:p>
          <a:p>
            <a:pPr marL="987425" lvl="2" indent="-293688">
              <a:lnSpc>
                <a:spcPct val="90000"/>
              </a:lnSpc>
            </a:pPr>
            <a:r>
              <a:rPr lang="en-GB" sz="1800" b="1" dirty="0" err="1"/>
              <a:t>Endogeneity</a:t>
            </a:r>
            <a:r>
              <a:rPr lang="en-GB" sz="1800" b="1" dirty="0"/>
              <a:t>; causality </a:t>
            </a:r>
            <a:r>
              <a:rPr lang="en-GB" sz="1800" b="1" dirty="0" err="1"/>
              <a:t>vs</a:t>
            </a:r>
            <a:r>
              <a:rPr lang="en-GB" sz="1800" b="1" dirty="0"/>
              <a:t> association…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sz="1800" b="1" dirty="0" smtClean="0"/>
              <a:t>Hand-collected </a:t>
            </a:r>
            <a:r>
              <a:rPr lang="en-GB" sz="1800" b="1" dirty="0" err="1"/>
              <a:t>vs</a:t>
            </a:r>
            <a:r>
              <a:rPr lang="en-GB" sz="1800" b="1" dirty="0"/>
              <a:t> off the shelf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sz="1800" b="1" dirty="0"/>
              <a:t>Differentiation; multiple sources..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sz="1800" b="1" dirty="0"/>
              <a:t>Multi-levels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sz="1800" b="1" dirty="0"/>
              <a:t>Mixed </a:t>
            </a:r>
            <a:r>
              <a:rPr lang="en-GB" sz="1800" b="1" dirty="0" smtClean="0"/>
              <a:t>methods</a:t>
            </a:r>
            <a:endParaRPr lang="en-GB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621" y="773832"/>
            <a:ext cx="6708908" cy="1143000"/>
          </a:xfrm>
        </p:spPr>
        <p:txBody>
          <a:bodyPr/>
          <a:lstStyle/>
          <a:p>
            <a:pPr lvl="6" algn="l" rtl="0">
              <a:spcBef>
                <a:spcPct val="0"/>
              </a:spcBef>
            </a:pPr>
            <a:r>
              <a:rPr lang="en-US" sz="3600" b="1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ethodology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740542"/>
              </p:ext>
            </p:extLst>
          </p:nvPr>
        </p:nvGraphicFramePr>
        <p:xfrm>
          <a:off x="408484" y="404664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04664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25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GB" sz="1800" b="1" dirty="0" smtClean="0"/>
              <a:t>Measures</a:t>
            </a:r>
          </a:p>
          <a:p>
            <a:pPr marL="742950" lvl="2" indent="-342900"/>
            <a:r>
              <a:rPr lang="en-GB" sz="1800" b="1" dirty="0"/>
              <a:t>‘quality’ of measures; </a:t>
            </a:r>
            <a:endParaRPr lang="en-GB" sz="1800" b="1" dirty="0" smtClean="0"/>
          </a:p>
          <a:p>
            <a:pPr marL="742950" lvl="2" indent="-342900"/>
            <a:r>
              <a:rPr lang="en-GB" sz="1800" b="1" dirty="0" smtClean="0"/>
              <a:t>derivation </a:t>
            </a:r>
            <a:r>
              <a:rPr lang="en-GB" sz="1800" b="1" dirty="0"/>
              <a:t>of research instrument; </a:t>
            </a:r>
            <a:endParaRPr lang="en-GB" sz="1800" b="1" dirty="0" smtClean="0"/>
          </a:p>
          <a:p>
            <a:pPr marL="742950" lvl="2" indent="-342900"/>
            <a:r>
              <a:rPr lang="en-GB" sz="1800" b="1" dirty="0" smtClean="0"/>
              <a:t>low </a:t>
            </a:r>
            <a:r>
              <a:rPr lang="en-GB" sz="1800" b="1" dirty="0"/>
              <a:t>response rates…</a:t>
            </a:r>
          </a:p>
          <a:p>
            <a:pPr marL="342900" lvl="1" indent="-342900">
              <a:buFontTx/>
              <a:buChar char="•"/>
            </a:pPr>
            <a:r>
              <a:rPr lang="en-GB" sz="1800" b="1" dirty="0" smtClean="0"/>
              <a:t>Analytical tools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sz="1800" b="1" dirty="0"/>
              <a:t>Data preparation</a:t>
            </a:r>
          </a:p>
          <a:p>
            <a:pPr marL="987425" lvl="2" indent="-293688">
              <a:lnSpc>
                <a:spcPct val="90000"/>
              </a:lnSpc>
            </a:pPr>
            <a:r>
              <a:rPr lang="en-GB" sz="1800" b="1" dirty="0"/>
              <a:t>Response bias and representativeness tests</a:t>
            </a:r>
          </a:p>
          <a:p>
            <a:pPr marL="987425" lvl="2" indent="-293688">
              <a:lnSpc>
                <a:spcPct val="90000"/>
              </a:lnSpc>
            </a:pPr>
            <a:r>
              <a:rPr lang="en-GB" sz="1800" b="1" dirty="0"/>
              <a:t>Reliability, validity, common method bias, inter-</a:t>
            </a:r>
            <a:r>
              <a:rPr lang="en-GB" sz="1800" b="1" dirty="0" err="1"/>
              <a:t>rater</a:t>
            </a:r>
            <a:r>
              <a:rPr lang="en-GB" sz="1800" b="1" dirty="0"/>
              <a:t> reliability</a:t>
            </a:r>
          </a:p>
          <a:p>
            <a:pPr marL="987425" lvl="2" indent="-293688">
              <a:lnSpc>
                <a:spcPct val="90000"/>
              </a:lnSpc>
            </a:pPr>
            <a:r>
              <a:rPr lang="en-GB" sz="1800" b="1" dirty="0"/>
              <a:t>Variable definitions</a:t>
            </a:r>
          </a:p>
          <a:p>
            <a:pPr marL="1281113" lvl="3" indent="-292100">
              <a:lnSpc>
                <a:spcPct val="90000"/>
              </a:lnSpc>
            </a:pPr>
            <a:r>
              <a:rPr lang="en-GB" sz="1800" b="1" dirty="0"/>
              <a:t>Connection between theory and measures</a:t>
            </a:r>
          </a:p>
          <a:p>
            <a:pPr marL="1598613" lvl="4" indent="-315913">
              <a:lnSpc>
                <a:spcPct val="90000"/>
              </a:lnSpc>
            </a:pPr>
            <a:r>
              <a:rPr lang="en-GB" sz="1800" b="1" dirty="0"/>
              <a:t>Cf. ‘proxies’ in some disciplines</a:t>
            </a:r>
          </a:p>
          <a:p>
            <a:pPr marL="987425" lvl="2" indent="-293688">
              <a:lnSpc>
                <a:spcPct val="90000"/>
              </a:lnSpc>
            </a:pPr>
            <a:r>
              <a:rPr lang="en-GB" sz="1800" b="1" dirty="0"/>
              <a:t>Brief </a:t>
            </a:r>
            <a:r>
              <a:rPr lang="en-GB" sz="1800" b="1" dirty="0" err="1"/>
              <a:t>descriptives</a:t>
            </a:r>
            <a:r>
              <a:rPr lang="en-GB" sz="1800" b="1" dirty="0"/>
              <a:t>; correlation matrix, means and standard deviations</a:t>
            </a:r>
            <a:r>
              <a:rPr lang="en-GB" sz="1800" b="1" dirty="0" smtClean="0"/>
              <a:t>, </a:t>
            </a:r>
            <a:r>
              <a:rPr lang="en-GB" sz="1800" b="1" dirty="0" err="1" smtClean="0"/>
              <a:t>etc</a:t>
            </a:r>
            <a:endParaRPr lang="en-GB" sz="1800" b="1" dirty="0"/>
          </a:p>
          <a:p>
            <a:pPr marL="400050" lvl="2" indent="0">
              <a:buNone/>
            </a:pPr>
            <a:endParaRPr lang="en-GB" sz="1400" b="1" dirty="0" smtClean="0"/>
          </a:p>
          <a:p>
            <a:pPr marL="342900" lvl="1" indent="-342900">
              <a:buFontTx/>
              <a:buChar char="•"/>
            </a:pPr>
            <a:endParaRPr lang="en-GB" sz="1800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621" y="980728"/>
            <a:ext cx="6708908" cy="108012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Methodology (ii)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188640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433906"/>
              </p:ext>
            </p:extLst>
          </p:nvPr>
        </p:nvGraphicFramePr>
        <p:xfrm>
          <a:off x="408484" y="192720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192720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4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541" y="2143397"/>
            <a:ext cx="8658962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What </a:t>
            </a:r>
            <a:r>
              <a:rPr lang="en-GB" b="1" dirty="0">
                <a:solidFill>
                  <a:srgbClr val="FF0000"/>
                </a:solidFill>
              </a:rPr>
              <a:t>should go into </a:t>
            </a:r>
            <a:r>
              <a:rPr lang="en-GB" b="1" dirty="0" smtClean="0">
                <a:solidFill>
                  <a:srgbClr val="FF0000"/>
                </a:solidFill>
              </a:rPr>
              <a:t>the Findings?</a:t>
            </a:r>
          </a:p>
          <a:p>
            <a:pPr>
              <a:lnSpc>
                <a:spcPct val="90000"/>
              </a:lnSpc>
            </a:pPr>
            <a:r>
              <a:rPr lang="en-GB" sz="2600" dirty="0"/>
              <a:t>Results and Analysis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sz="2200" dirty="0"/>
              <a:t>Be </a:t>
            </a:r>
            <a:r>
              <a:rPr lang="en-GB" sz="2200" dirty="0" smtClean="0"/>
              <a:t>concise </a:t>
            </a:r>
            <a:r>
              <a:rPr lang="en-GB" sz="2200" dirty="0"/>
              <a:t>and structure in line with </a:t>
            </a:r>
            <a:r>
              <a:rPr lang="en-GB" sz="2200" dirty="0" smtClean="0"/>
              <a:t>Hypotheses</a:t>
            </a:r>
            <a:endParaRPr lang="en-GB" sz="2200" dirty="0"/>
          </a:p>
          <a:p>
            <a:pPr marL="692150" lvl="1" indent="-347663">
              <a:lnSpc>
                <a:spcPct val="90000"/>
              </a:lnSpc>
            </a:pPr>
            <a:r>
              <a:rPr lang="en-GB" sz="2200" dirty="0"/>
              <a:t>Save </a:t>
            </a:r>
            <a:r>
              <a:rPr lang="en-GB" sz="2200" dirty="0" smtClean="0"/>
              <a:t>Discussion </a:t>
            </a:r>
            <a:r>
              <a:rPr lang="en-GB" sz="2200" dirty="0"/>
              <a:t>for later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sz="2200" dirty="0"/>
              <a:t>Management journals tend to go for models with clearer justified </a:t>
            </a:r>
            <a:r>
              <a:rPr lang="en-GB" sz="2200" dirty="0" smtClean="0"/>
              <a:t>measures, rather than </a:t>
            </a:r>
            <a:r>
              <a:rPr lang="en-GB" sz="2200" dirty="0"/>
              <a:t>use of different proxies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sz="2200" dirty="0"/>
              <a:t>Build up from controls to final model showing significance of incremental R</a:t>
            </a:r>
            <a:r>
              <a:rPr lang="en-GB" sz="2200" baseline="30000" dirty="0"/>
              <a:t>2</a:t>
            </a:r>
          </a:p>
          <a:p>
            <a:pPr marL="692150" lvl="1" indent="-347663">
              <a:lnSpc>
                <a:spcPct val="90000"/>
              </a:lnSpc>
            </a:pPr>
            <a:r>
              <a:rPr lang="en-GB" sz="2200" dirty="0"/>
              <a:t>Top journals tend to frown on 10% sig. levels</a:t>
            </a:r>
          </a:p>
          <a:p>
            <a:pPr marL="692150" lvl="1" indent="-347663">
              <a:lnSpc>
                <a:spcPct val="90000"/>
              </a:lnSpc>
            </a:pPr>
            <a:endParaRPr lang="en-GB" sz="2200" baseline="30000" dirty="0"/>
          </a:p>
          <a:p>
            <a:pPr marL="692150" lvl="1" indent="-347663">
              <a:lnSpc>
                <a:spcPct val="90000"/>
              </a:lnSpc>
              <a:buNone/>
            </a:pPr>
            <a:endParaRPr lang="en-GB" sz="2200" baseline="30000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621" y="989856"/>
            <a:ext cx="6708908" cy="1143000"/>
          </a:xfrm>
        </p:spPr>
        <p:txBody>
          <a:bodyPr/>
          <a:lstStyle/>
          <a:p>
            <a:pPr lvl="6" algn="l" rtl="0">
              <a:spcBef>
                <a:spcPct val="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Findings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61734"/>
              </p:ext>
            </p:extLst>
          </p:nvPr>
        </p:nvGraphicFramePr>
        <p:xfrm>
          <a:off x="408484" y="47667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7667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2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541" y="2460028"/>
            <a:ext cx="8658962" cy="4857404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What should go into </a:t>
            </a:r>
            <a:r>
              <a:rPr lang="en-GB" b="1" dirty="0" smtClean="0">
                <a:solidFill>
                  <a:srgbClr val="FF0000"/>
                </a:solidFill>
              </a:rPr>
              <a:t>the Discussion?</a:t>
            </a:r>
            <a:endParaRPr lang="en-GB" dirty="0" smtClean="0"/>
          </a:p>
          <a:p>
            <a:pPr>
              <a:lnSpc>
                <a:spcPct val="80000"/>
              </a:lnSpc>
            </a:pPr>
            <a:r>
              <a:rPr lang="en-GB" sz="2600" b="1" dirty="0"/>
              <a:t>Discussion</a:t>
            </a:r>
          </a:p>
          <a:p>
            <a:pPr marL="692150" lvl="1" indent="-347663">
              <a:lnSpc>
                <a:spcPct val="80000"/>
              </a:lnSpc>
            </a:pPr>
            <a:r>
              <a:rPr lang="en-GB" sz="2200" b="1" dirty="0"/>
              <a:t>Summarize findings; Link results to literature – what is surprising</a:t>
            </a:r>
            <a:r>
              <a:rPr lang="en-GB" sz="2200" b="1" dirty="0" smtClean="0"/>
              <a:t>? What is interesting? [don’t use that word!]</a:t>
            </a:r>
            <a:endParaRPr lang="en-GB" sz="2200" b="1" dirty="0"/>
          </a:p>
          <a:p>
            <a:pPr marL="692150" lvl="1" indent="-347663">
              <a:lnSpc>
                <a:spcPct val="80000"/>
              </a:lnSpc>
            </a:pPr>
            <a:r>
              <a:rPr lang="en-GB" sz="2200" b="1" dirty="0"/>
              <a:t>Don’t go beyond your findings</a:t>
            </a:r>
          </a:p>
          <a:p>
            <a:pPr marL="692150" lvl="1" indent="-347663">
              <a:lnSpc>
                <a:spcPct val="80000"/>
              </a:lnSpc>
            </a:pPr>
            <a:r>
              <a:rPr lang="en-GB" sz="2200" b="1" dirty="0"/>
              <a:t>Implications for management</a:t>
            </a:r>
          </a:p>
          <a:p>
            <a:pPr marL="692150" lvl="1" indent="-347663">
              <a:lnSpc>
                <a:spcPct val="80000"/>
              </a:lnSpc>
            </a:pPr>
            <a:r>
              <a:rPr lang="en-GB" sz="2200" b="1" dirty="0"/>
              <a:t>Limitations and further research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621" y="1133872"/>
            <a:ext cx="6708908" cy="1143000"/>
          </a:xfrm>
        </p:spPr>
        <p:txBody>
          <a:bodyPr/>
          <a:lstStyle/>
          <a:p>
            <a:pPr lvl="6" algn="l" rtl="0">
              <a:spcBef>
                <a:spcPct val="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Discussion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61734"/>
              </p:ext>
            </p:extLst>
          </p:nvPr>
        </p:nvGraphicFramePr>
        <p:xfrm>
          <a:off x="408484" y="47667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7667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541" y="2071389"/>
            <a:ext cx="8658962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600" b="1" dirty="0"/>
              <a:t>Conclusions</a:t>
            </a:r>
          </a:p>
          <a:p>
            <a:pPr marL="692150" lvl="1" indent="-347663">
              <a:lnSpc>
                <a:spcPct val="80000"/>
              </a:lnSpc>
            </a:pPr>
            <a:r>
              <a:rPr lang="en-GB" sz="2200" b="1" dirty="0"/>
              <a:t>Emphasize contribution</a:t>
            </a:r>
          </a:p>
          <a:p>
            <a:pPr marL="692150" lvl="1" indent="-347663">
              <a:lnSpc>
                <a:spcPct val="80000"/>
              </a:lnSpc>
            </a:pPr>
            <a:r>
              <a:rPr lang="en-GB" sz="2200" b="1" dirty="0" smtClean="0"/>
              <a:t>End with a coda - don’t </a:t>
            </a:r>
            <a:r>
              <a:rPr lang="en-GB" sz="2200" b="1" dirty="0"/>
              <a:t>finish on limitations!</a:t>
            </a:r>
          </a:p>
          <a:p>
            <a:pPr>
              <a:lnSpc>
                <a:spcPct val="80000"/>
              </a:lnSpc>
            </a:pPr>
            <a:r>
              <a:rPr lang="en-GB" sz="2600" b="1" dirty="0"/>
              <a:t>References</a:t>
            </a:r>
          </a:p>
          <a:p>
            <a:pPr>
              <a:lnSpc>
                <a:spcPct val="80000"/>
              </a:lnSpc>
            </a:pPr>
            <a:r>
              <a:rPr lang="en-GB" sz="2600" b="1" dirty="0" smtClean="0"/>
              <a:t>Check journal </a:t>
            </a:r>
            <a:r>
              <a:rPr lang="en-GB" sz="2600" b="1" dirty="0"/>
              <a:t>style and </a:t>
            </a:r>
            <a:r>
              <a:rPr lang="en-GB" sz="2600" b="1" dirty="0" smtClean="0"/>
              <a:t>completeness yet again; get your friends to do it.</a:t>
            </a:r>
            <a:endParaRPr lang="en-GB" sz="2600" b="1" dirty="0"/>
          </a:p>
          <a:p>
            <a:pPr>
              <a:lnSpc>
                <a:spcPct val="80000"/>
              </a:lnSpc>
            </a:pPr>
            <a:r>
              <a:rPr lang="en-GB" sz="2600" b="1" dirty="0"/>
              <a:t>Footnotes </a:t>
            </a:r>
            <a:r>
              <a:rPr lang="en-GB" sz="2600" b="1" dirty="0" smtClean="0"/>
              <a:t>[avoid or minimize!]</a:t>
            </a:r>
            <a:endParaRPr lang="en-GB" sz="2600" b="1" dirty="0"/>
          </a:p>
          <a:p>
            <a:pPr>
              <a:lnSpc>
                <a:spcPct val="80000"/>
              </a:lnSpc>
            </a:pPr>
            <a:r>
              <a:rPr lang="en-GB" sz="2600" b="1" dirty="0"/>
              <a:t>Tables &amp; Figures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621" y="701824"/>
            <a:ext cx="6708908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Conclusions</a:t>
            </a:r>
            <a:endParaRPr lang="en-GB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260648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587892"/>
              </p:ext>
            </p:extLst>
          </p:nvPr>
        </p:nvGraphicFramePr>
        <p:xfrm>
          <a:off x="408484" y="264728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264728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6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/>
              <a:t>Day 1		</a:t>
            </a:r>
            <a:r>
              <a:rPr lang="en-US" sz="2000" b="1" dirty="0"/>
              <a:t>Welcome; introductions</a:t>
            </a:r>
            <a:endParaRPr lang="en-GB" sz="2000" dirty="0"/>
          </a:p>
          <a:p>
            <a:r>
              <a:rPr lang="en-US" sz="2000" b="1" dirty="0"/>
              <a:t>		Getting published: the (not very secret) secrets</a:t>
            </a:r>
            <a:endParaRPr lang="en-GB" sz="2000" dirty="0"/>
          </a:p>
          <a:p>
            <a:r>
              <a:rPr lang="en-US" sz="2000" b="1" dirty="0"/>
              <a:t>		Establishing a publishing strategy</a:t>
            </a:r>
            <a:endParaRPr lang="en-GB" sz="2000" dirty="0"/>
          </a:p>
          <a:p>
            <a:r>
              <a:rPr lang="en-US" sz="2000" b="1" dirty="0"/>
              <a:t>		Establishing your strategy</a:t>
            </a:r>
            <a:endParaRPr lang="en-GB" sz="2000" dirty="0"/>
          </a:p>
          <a:p>
            <a:r>
              <a:rPr lang="en-US" sz="2000" b="1" dirty="0"/>
              <a:t>		Shaping your article</a:t>
            </a:r>
            <a:endParaRPr lang="en-GB" sz="2000" dirty="0"/>
          </a:p>
          <a:p>
            <a:r>
              <a:rPr lang="en-US" sz="2000" b="1" dirty="0"/>
              <a:t>		Writing your </a:t>
            </a:r>
            <a:r>
              <a:rPr lang="en-US" sz="2000" b="1" dirty="0" smtClean="0"/>
              <a:t>article</a:t>
            </a:r>
          </a:p>
          <a:p>
            <a:pPr lvl="6"/>
            <a:r>
              <a:rPr lang="en-US" b="1" dirty="0" smtClean="0"/>
              <a:t>abstract</a:t>
            </a:r>
            <a:endParaRPr lang="en-GB" dirty="0"/>
          </a:p>
          <a:p>
            <a:pPr lvl="6"/>
            <a:r>
              <a:rPr lang="en-US" b="1" dirty="0"/>
              <a:t>introductions</a:t>
            </a:r>
            <a:endParaRPr lang="en-GB" dirty="0"/>
          </a:p>
          <a:p>
            <a:pPr lvl="6"/>
            <a:r>
              <a:rPr lang="en-US" b="1" dirty="0"/>
              <a:t>theory</a:t>
            </a:r>
            <a:endParaRPr lang="en-GB" dirty="0"/>
          </a:p>
          <a:p>
            <a:pPr lvl="6"/>
            <a:r>
              <a:rPr lang="en-US" b="1" dirty="0"/>
              <a:t>methodology</a:t>
            </a:r>
            <a:endParaRPr lang="en-GB" dirty="0"/>
          </a:p>
          <a:p>
            <a:pPr lvl="6"/>
            <a:r>
              <a:rPr lang="en-US" b="1" dirty="0" smtClean="0"/>
              <a:t>Findings</a:t>
            </a:r>
            <a:endParaRPr lang="en-GB" dirty="0"/>
          </a:p>
          <a:p>
            <a:pPr lvl="6"/>
            <a:r>
              <a:rPr lang="en-US" b="1" dirty="0"/>
              <a:t>discussion/ </a:t>
            </a:r>
            <a:r>
              <a:rPr lang="en-US" b="1" dirty="0" smtClean="0"/>
              <a:t>conclusions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Potential programme (i)</a:t>
            </a:r>
            <a:endParaRPr lang="en-GB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332656"/>
            <a:ext cx="1944216" cy="4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52764"/>
              </p:ext>
            </p:extLst>
          </p:nvPr>
        </p:nvGraphicFramePr>
        <p:xfrm>
          <a:off x="344488" y="332656"/>
          <a:ext cx="43204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32656"/>
                        <a:ext cx="432048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00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Your priority article</a:t>
            </a:r>
            <a:endParaRPr lang="en-GB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541" y="1484785"/>
            <a:ext cx="8658962" cy="47525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Outline your ‘priority article’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How will you turn your ‘priority article’ plans into a submission?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“10% inspiration; 90% perspiration”: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Think strategically</a:t>
            </a:r>
            <a:endParaRPr lang="en-GB" sz="24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Do your 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Stick at it (mentor</a:t>
            </a:r>
            <a:r>
              <a:rPr lang="en-US" sz="2400" b="1" dirty="0" smtClean="0"/>
              <a:t>?)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What will you do next week? Next month? By January?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Work </a:t>
            </a:r>
            <a:r>
              <a:rPr lang="en-US" sz="2800" b="1" dirty="0" smtClean="0">
                <a:solidFill>
                  <a:schemeClr val="accent2"/>
                </a:solidFill>
              </a:rPr>
              <a:t>on your own: then share the results with your team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pic>
        <p:nvPicPr>
          <p:cNvPr id="4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188640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063476"/>
              </p:ext>
            </p:extLst>
          </p:nvPr>
        </p:nvGraphicFramePr>
        <p:xfrm>
          <a:off x="408484" y="192720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192720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8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022475" y="476250"/>
            <a:ext cx="3136900" cy="53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422388" y="476250"/>
            <a:ext cx="22252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Paper Submitted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01675" y="1481138"/>
            <a:ext cx="16510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682875" y="1481138"/>
            <a:ext cx="2393950" cy="8421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512964" y="476250"/>
            <a:ext cx="2404365" cy="53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031875" y="1492250"/>
            <a:ext cx="968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Reject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720028" y="476252"/>
            <a:ext cx="2743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 for Review</a:t>
            </a:r>
            <a:endParaRPr lang="en-US" sz="2400" dirty="0" smtClean="0">
              <a:latin typeface="Times New Roman" pitchFamily="18" charset="0"/>
            </a:endParaRPr>
          </a:p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673475" y="1100138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1774825" y="1176338"/>
            <a:ext cx="3302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740412" y="2323248"/>
            <a:ext cx="15613" cy="4532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900369" y="2811463"/>
            <a:ext cx="3520414" cy="495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2022475" y="3976688"/>
            <a:ext cx="3178175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1774825" y="5519738"/>
            <a:ext cx="41275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3756025" y="3306764"/>
            <a:ext cx="0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995877" y="548481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Publish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3756025" y="445293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2270125" y="3919539"/>
            <a:ext cx="26949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Revise and resubmit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 flipV="1">
            <a:off x="2995878" y="4838700"/>
            <a:ext cx="1489071" cy="419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149798" y="4710839"/>
            <a:ext cx="1055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3756025" y="5315767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515938" y="3690939"/>
            <a:ext cx="1317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Reject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515937" y="3690938"/>
            <a:ext cx="1317360" cy="514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619125" y="68674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619125" y="67721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88612" y="620688"/>
            <a:ext cx="3835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188612" y="891750"/>
            <a:ext cx="38351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5380368" y="1481138"/>
            <a:ext cx="2536961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20027" y="1492251"/>
            <a:ext cx="2197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Reject</a:t>
            </a:r>
            <a:endParaRPr lang="en-US" sz="2400" dirty="0"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21940" y="1100138"/>
            <a:ext cx="1098086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65426" y="1492251"/>
            <a:ext cx="231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Revise and Resubmit</a:t>
            </a:r>
            <a:endParaRPr lang="en-GB" sz="2400" dirty="0"/>
          </a:p>
        </p:txBody>
      </p:sp>
      <p:cxnSp>
        <p:nvCxnSpPr>
          <p:cNvPr id="17" name="Straight Arrow Connector 16"/>
          <p:cNvCxnSpPr>
            <a:stCxn id="9232" idx="1"/>
            <a:endCxn id="9232" idx="1"/>
          </p:cNvCxnSpPr>
          <p:nvPr/>
        </p:nvCxnSpPr>
        <p:spPr>
          <a:xfrm>
            <a:off x="1900368" y="30591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1900368" y="2801595"/>
            <a:ext cx="3612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Repeat the process ….</a:t>
            </a:r>
            <a:endParaRPr lang="en-US" sz="2400" dirty="0">
              <a:latin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552113" y="3306764"/>
            <a:ext cx="520237" cy="384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34"/>
          <p:cNvSpPr txBox="1">
            <a:spLocks noChangeArrowheads="1"/>
          </p:cNvSpPr>
          <p:nvPr/>
        </p:nvSpPr>
        <p:spPr bwMode="auto">
          <a:xfrm flipH="1">
            <a:off x="515937" y="4912371"/>
            <a:ext cx="1296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Reject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7" name="Rectangle 31"/>
          <p:cNvSpPr>
            <a:spLocks noChangeArrowheads="1"/>
          </p:cNvSpPr>
          <p:nvPr/>
        </p:nvSpPr>
        <p:spPr bwMode="auto">
          <a:xfrm flipV="1">
            <a:off x="515939" y="4991100"/>
            <a:ext cx="1011236" cy="419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490A8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364601" y="4567238"/>
            <a:ext cx="905524" cy="345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623323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395646"/>
              </p:ext>
            </p:extLst>
          </p:nvPr>
        </p:nvGraphicFramePr>
        <p:xfrm>
          <a:off x="272480" y="6229300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80" y="6229300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5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865040"/>
            <a:ext cx="8420100" cy="483840"/>
          </a:xfrm>
        </p:spPr>
        <p:txBody>
          <a:bodyPr/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dirty="0" smtClean="0"/>
              <a:t>	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>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Sending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off your script: check</a:t>
            </a:r>
            <a:r>
              <a:rPr lang="en-US" dirty="0"/>
              <a:t/>
            </a:r>
            <a:br>
              <a:rPr lang="en-US" dirty="0"/>
            </a:br>
            <a:endParaRPr lang="en-GB" b="1" i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2372072"/>
            <a:ext cx="84201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600" b="1" dirty="0" smtClean="0">
                <a:cs typeface="Times New Roman" pitchFamily="18" charset="0"/>
              </a:rPr>
              <a:t>Title reflects content (simple is good)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b="1" dirty="0" smtClean="0">
                <a:cs typeface="Times New Roman" pitchFamily="18" charset="0"/>
              </a:rPr>
              <a:t>Readability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b="1" dirty="0" smtClean="0">
                <a:cs typeface="Times New Roman" pitchFamily="18" charset="0"/>
              </a:rPr>
              <a:t>Length/ Words </a:t>
            </a:r>
            <a:endParaRPr lang="en-US" sz="2600" b="1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>
                <a:cs typeface="Times New Roman" pitchFamily="18" charset="0"/>
              </a:rPr>
              <a:t>Proper citations/ referencing</a:t>
            </a:r>
            <a:endParaRPr lang="en-GB" sz="2600" b="1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600" b="1" dirty="0" smtClean="0">
                <a:cs typeface="Times New Roman" pitchFamily="18" charset="0"/>
              </a:rPr>
              <a:t>Physical presentation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b="1" dirty="0" smtClean="0">
                <a:cs typeface="Times New Roman" pitchFamily="18" charset="0"/>
              </a:rPr>
              <a:t>Headings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b="1" dirty="0" smtClean="0">
                <a:cs typeface="Times New Roman" pitchFamily="18" charset="0"/>
              </a:rPr>
              <a:t>References (style and number)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b="1" dirty="0" smtClean="0">
                <a:cs typeface="Times New Roman" pitchFamily="18" charset="0"/>
              </a:rPr>
              <a:t>Tables and Figures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6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  <p:pic>
        <p:nvPicPr>
          <p:cNvPr id="4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61734"/>
              </p:ext>
            </p:extLst>
          </p:nvPr>
        </p:nvGraphicFramePr>
        <p:xfrm>
          <a:off x="408484" y="47667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7667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3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8621" y="1061864"/>
            <a:ext cx="6708908" cy="1143000"/>
          </a:xfrm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Sending off your script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: practical</a:t>
            </a:r>
            <a:endParaRPr lang="en-GB" b="1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541" y="2215405"/>
            <a:ext cx="865896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sz="2400" b="1" dirty="0" smtClean="0">
                <a:solidFill>
                  <a:srgbClr val="0000FF"/>
                </a:solidFill>
              </a:rPr>
              <a:t>Do</a:t>
            </a:r>
            <a:r>
              <a:rPr lang="en-US" sz="2400" dirty="0" smtClean="0">
                <a:solidFill>
                  <a:srgbClr val="0000FF"/>
                </a:solidFill>
              </a:rPr>
              <a:t>:</a:t>
            </a:r>
            <a:endParaRPr lang="en-GB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z="2400" b="1" dirty="0" smtClean="0"/>
              <a:t>Read back copies of the Journal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z="2400" b="1" dirty="0" smtClean="0"/>
              <a:t>Check the latest copy for requirements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z="2400" b="1" dirty="0" smtClean="0"/>
              <a:t>Include a short covering letter “selling” your manuscript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z="2400" b="1" dirty="0" smtClean="0"/>
              <a:t>Get an internal/ friend/ expert to review first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GB" sz="2400" b="1" dirty="0" smtClean="0">
                <a:solidFill>
                  <a:srgbClr val="0000FF"/>
                </a:solidFill>
              </a:rPr>
              <a:t>Don’t</a:t>
            </a:r>
            <a:r>
              <a:rPr lang="en-US" sz="2400" dirty="0" smtClean="0">
                <a:solidFill>
                  <a:srgbClr val="0000FF"/>
                </a:solidFill>
              </a:rPr>
              <a:t>:</a:t>
            </a:r>
            <a:endParaRPr lang="en-GB" sz="24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z="2400" b="1" dirty="0" smtClean="0"/>
              <a:t>Submit and hope for the best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GB" sz="2400" b="1" dirty="0" smtClean="0"/>
              <a:t>Submit if you can’t be bothered to meet the requirements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sz="2500" b="1" dirty="0" smtClean="0">
                <a:solidFill>
                  <a:srgbClr val="0000FF"/>
                </a:solidFill>
              </a:rPr>
              <a:t>Remember</a:t>
            </a:r>
            <a:r>
              <a:rPr lang="en-US" sz="2500" dirty="0" smtClean="0">
                <a:solidFill>
                  <a:srgbClr val="0000FF"/>
                </a:solidFill>
              </a:rPr>
              <a:t>:</a:t>
            </a:r>
            <a:endParaRPr lang="en-GB" sz="25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b="1" dirty="0" smtClean="0"/>
              <a:t>Journals</a:t>
            </a:r>
            <a:r>
              <a:rPr lang="en-GB" sz="2400" b="1" dirty="0" smtClean="0"/>
              <a:t> get thousands…</a:t>
            </a:r>
          </a:p>
        </p:txBody>
      </p:sp>
      <p:pic>
        <p:nvPicPr>
          <p:cNvPr id="4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61734"/>
              </p:ext>
            </p:extLst>
          </p:nvPr>
        </p:nvGraphicFramePr>
        <p:xfrm>
          <a:off x="408484" y="47667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7667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9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18621" y="629816"/>
            <a:ext cx="6708908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The </a:t>
            </a: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Review Process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541" y="2215405"/>
            <a:ext cx="8658962" cy="4525963"/>
          </a:xfrm>
        </p:spPr>
        <p:txBody>
          <a:bodyPr/>
          <a:lstStyle/>
          <a:p>
            <a:pPr eaLnBrk="1" hangingPunct="1"/>
            <a:r>
              <a:rPr lang="en-GB" b="1" dirty="0" smtClean="0"/>
              <a:t>Editor</a:t>
            </a:r>
            <a:r>
              <a:rPr lang="en-US" b="1" dirty="0" smtClean="0"/>
              <a:t> </a:t>
            </a:r>
            <a:endParaRPr lang="en-GB" b="1" dirty="0" smtClean="0"/>
          </a:p>
          <a:p>
            <a:pPr eaLnBrk="1" hangingPunct="1"/>
            <a:r>
              <a:rPr lang="en-US" b="1" dirty="0" smtClean="0"/>
              <a:t>2/3</a:t>
            </a:r>
            <a:r>
              <a:rPr lang="en-GB" b="1" dirty="0" smtClean="0"/>
              <a:t> blind </a:t>
            </a:r>
            <a:r>
              <a:rPr lang="en-US" b="1" dirty="0" smtClean="0"/>
              <a:t>R</a:t>
            </a:r>
            <a:r>
              <a:rPr lang="en-GB" b="1" dirty="0" err="1" smtClean="0"/>
              <a:t>eviews</a:t>
            </a:r>
            <a:endParaRPr lang="en-GB" b="1" dirty="0" smtClean="0"/>
          </a:p>
          <a:p>
            <a:pPr lvl="1" eaLnBrk="1" hangingPunct="1"/>
            <a:r>
              <a:rPr lang="en-US" b="1" dirty="0" smtClean="0"/>
              <a:t>remember them when writing…</a:t>
            </a:r>
          </a:p>
          <a:p>
            <a:pPr eaLnBrk="1" hangingPunct="1"/>
            <a:r>
              <a:rPr lang="en-GB" b="1" dirty="0" smtClean="0"/>
              <a:t>Editor’s Decision and letter</a:t>
            </a:r>
          </a:p>
          <a:p>
            <a:pPr eaLnBrk="1" hangingPunct="1"/>
            <a:r>
              <a:rPr lang="en-GB" b="1" dirty="0" smtClean="0"/>
              <a:t>(3 months)</a:t>
            </a:r>
          </a:p>
          <a:p>
            <a:pPr eaLnBrk="1" hangingPunct="1"/>
            <a:r>
              <a:rPr lang="en-GB" b="1" dirty="0" smtClean="0"/>
              <a:t>You can push…but it often does not help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2559051" y="2276873"/>
            <a:ext cx="1057672" cy="576063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4953001" y="2924944"/>
            <a:ext cx="1057672" cy="50405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61734"/>
              </p:ext>
            </p:extLst>
          </p:nvPr>
        </p:nvGraphicFramePr>
        <p:xfrm>
          <a:off x="408484" y="47667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7667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63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646584"/>
            <a:ext cx="8420100" cy="8382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Resubmitting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528" y="1521296"/>
            <a:ext cx="8829104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Say thank you! Be nice…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85%+ of work submitted to top journals is rejected!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All top authors have high rejection rates – if you don’t: you are not a top author…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400" b="1" dirty="0" smtClean="0"/>
              <a:t>sometimes frustrating but also interesting &amp; rewarding: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revising your paper: “engage” with the Editor and Reviewers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b="1" dirty="0" smtClean="0"/>
              <a:t>address explicitly </a:t>
            </a:r>
            <a:r>
              <a:rPr lang="en-GB" sz="2000" b="1" i="1" dirty="0" smtClean="0"/>
              <a:t>all </a:t>
            </a:r>
            <a:r>
              <a:rPr lang="en-GB" sz="2000" b="1" dirty="0" smtClean="0"/>
              <a:t>comments by the reviewers in a separate letter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b="1" dirty="0" smtClean="0"/>
              <a:t>take all comments seriously and show appreciation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b="1" dirty="0" smtClean="0"/>
              <a:t>be responsive: but you don’t have to accept everything!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b="1" dirty="0" smtClean="0"/>
              <a:t>You </a:t>
            </a:r>
            <a:r>
              <a:rPr lang="en-GB" sz="2000" b="1" i="1" dirty="0" smtClean="0"/>
              <a:t>do</a:t>
            </a:r>
            <a:r>
              <a:rPr lang="en-GB" sz="2000" b="1" dirty="0" smtClean="0"/>
              <a:t> have to accept the editor’s comments!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b="1" dirty="0" smtClean="0"/>
              <a:t>negotiate with the editor if necessary: new reviewers?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b="1" dirty="0" smtClean="0"/>
              <a:t>revise and resubmit quickly (but not too quickly)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/>
          </a:p>
        </p:txBody>
      </p:sp>
      <p:pic>
        <p:nvPicPr>
          <p:cNvPr id="4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20" y="188640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633209"/>
              </p:ext>
            </p:extLst>
          </p:nvPr>
        </p:nvGraphicFramePr>
        <p:xfrm>
          <a:off x="344488" y="192720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92720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And then…</a:t>
            </a:r>
          </a:p>
          <a:p>
            <a:r>
              <a:rPr lang="en-GB" b="1" dirty="0" smtClean="0"/>
              <a:t>Exploit it: Send it out. Network. </a:t>
            </a:r>
          </a:p>
          <a:p>
            <a:r>
              <a:rPr lang="en-GB" b="1" dirty="0" smtClean="0"/>
              <a:t>Do it all again….</a:t>
            </a:r>
            <a:endParaRPr lang="en-GB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Publication!</a:t>
            </a:r>
            <a:endParaRPr lang="en-GB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18621" y="989856"/>
            <a:ext cx="6708908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 writing strategy</a:t>
            </a:r>
            <a:endParaRPr lang="en-GB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2895600"/>
            <a:ext cx="8420100" cy="3200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Work in (new) teams</a:t>
            </a:r>
            <a:r>
              <a:rPr lang="en-US" smtClean="0"/>
              <a:t>: </a:t>
            </a:r>
          </a:p>
          <a:p>
            <a:pPr eaLnBrk="1" hangingPunct="1"/>
            <a:r>
              <a:rPr lang="en-US" smtClean="0"/>
              <a:t>identify five good things to do when writing articles; </a:t>
            </a:r>
          </a:p>
          <a:p>
            <a:pPr eaLnBrk="1" hangingPunct="1"/>
            <a:r>
              <a:rPr lang="en-US" smtClean="0"/>
              <a:t>and five things to avoid.</a:t>
            </a:r>
            <a:endParaRPr lang="en-GB" smtClean="0"/>
          </a:p>
        </p:txBody>
      </p:sp>
      <p:pic>
        <p:nvPicPr>
          <p:cNvPr id="4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61734"/>
              </p:ext>
            </p:extLst>
          </p:nvPr>
        </p:nvGraphicFramePr>
        <p:xfrm>
          <a:off x="408484" y="47667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7667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1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00FF"/>
                </a:solidFill>
                <a:latin typeface="Comic Sans MS" pitchFamily="66" charset="0"/>
              </a:rPr>
              <a:t>Getting Published: a guide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2362200"/>
            <a:ext cx="8420100" cy="3733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9600" b="1" dirty="0" smtClean="0">
                <a:solidFill>
                  <a:srgbClr val="FF3300"/>
                </a:solidFill>
                <a:latin typeface="Comic Sans MS" pitchFamily="66" charset="0"/>
              </a:rPr>
              <a:t>G</a:t>
            </a:r>
            <a:r>
              <a:rPr lang="en-GB" sz="9600" b="1" dirty="0" err="1" smtClean="0">
                <a:solidFill>
                  <a:srgbClr val="FF3300"/>
                </a:solidFill>
                <a:latin typeface="Comic Sans MS" pitchFamily="66" charset="0"/>
              </a:rPr>
              <a:t>ood</a:t>
            </a:r>
            <a:r>
              <a:rPr lang="en-GB" sz="9600" b="1" dirty="0" smtClean="0">
                <a:solidFill>
                  <a:srgbClr val="FF3300"/>
                </a:solidFill>
                <a:latin typeface="Comic Sans MS" pitchFamily="66" charset="0"/>
              </a:rPr>
              <a:t> Luck!</a:t>
            </a:r>
          </a:p>
          <a:p>
            <a:pPr eaLnBrk="1" hangingPunct="1">
              <a:buFontTx/>
              <a:buNone/>
            </a:pPr>
            <a:endParaRPr lang="en-GB" b="1" dirty="0" smtClean="0"/>
          </a:p>
          <a:p>
            <a:pPr eaLnBrk="1" hangingPunct="1">
              <a:buFontTx/>
              <a:buNone/>
            </a:pPr>
            <a:endParaRPr lang="en-US" sz="1400" dirty="0" smtClean="0"/>
          </a:p>
          <a:p>
            <a:pPr eaLnBrk="1" hangingPunct="1">
              <a:buFontTx/>
              <a:buNone/>
            </a:pPr>
            <a:r>
              <a:rPr lang="en-US" sz="2400" b="1" dirty="0" smtClean="0"/>
              <a:t>c.j.brewster@henley.ac.uk</a:t>
            </a: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9262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662120" y="260351"/>
          <a:ext cx="4056988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 Document" r:id="rId3" imgW="6258697" imgH="3645243" progId="">
                  <p:embed/>
                </p:oleObj>
              </mc:Choice>
              <mc:Fallback>
                <p:oleObj name="Image Document" r:id="rId3" imgW="6258697" imgH="36452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20" y="260351"/>
                        <a:ext cx="4056988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19" name="Picture 4" descr="C:\Users\les06cjb\Documents\Books\CIPD latest edition\CIPD_9781843982661-C-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56" y="836614"/>
            <a:ext cx="39004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3" descr="C:\Users\les06cjb\Pictures\Comparative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1484314"/>
            <a:ext cx="37439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2" charset="0"/>
              </a:defRPr>
            </a:lvl9pPr>
          </a:lstStyle>
          <a:p>
            <a:fld id="{52BA6078-E10F-4BB9-964C-15092A71980A}" type="slidenum">
              <a:rPr lang="nl-NL" sz="1400" smtClean="0">
                <a:solidFill>
                  <a:srgbClr val="000000"/>
                </a:solidFill>
              </a:rPr>
              <a:pPr/>
              <a:t>38</a:t>
            </a:fld>
            <a:endParaRPr lang="nl-NL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614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541" y="2071389"/>
            <a:ext cx="865896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Day 2	</a:t>
            </a:r>
            <a:r>
              <a:rPr lang="en-US" sz="2000" b="1" dirty="0" smtClean="0"/>
              <a:t>Review </a:t>
            </a:r>
            <a:r>
              <a:rPr lang="en-US" sz="2000" b="1" dirty="0"/>
              <a:t>of Day 1</a:t>
            </a:r>
            <a:endParaRPr lang="en-GB" sz="2000" dirty="0"/>
          </a:p>
          <a:p>
            <a:r>
              <a:rPr lang="en-US" sz="2000" b="1" dirty="0" smtClean="0"/>
              <a:t>Submission</a:t>
            </a:r>
            <a:r>
              <a:rPr lang="en-US" sz="2000" b="1" dirty="0"/>
              <a:t>/ Managing the process</a:t>
            </a:r>
            <a:endParaRPr lang="en-GB" sz="2000" dirty="0"/>
          </a:p>
          <a:p>
            <a:r>
              <a:rPr lang="en-US" sz="2000" b="1" dirty="0" smtClean="0"/>
              <a:t>Responding </a:t>
            </a:r>
            <a:r>
              <a:rPr lang="en-US" sz="2000" b="1" dirty="0"/>
              <a:t>to Reviewers/ </a:t>
            </a:r>
            <a:r>
              <a:rPr lang="en-US" sz="2000" b="1" dirty="0" smtClean="0"/>
              <a:t>Resubmitting</a:t>
            </a:r>
            <a:endParaRPr lang="en-GB" sz="2000" dirty="0"/>
          </a:p>
          <a:p>
            <a:r>
              <a:rPr lang="en-US" sz="2000" b="1" dirty="0" smtClean="0"/>
              <a:t>And again…</a:t>
            </a:r>
            <a:r>
              <a:rPr lang="en-US" sz="2000" b="1" dirty="0"/>
              <a:t>		</a:t>
            </a:r>
          </a:p>
          <a:p>
            <a:r>
              <a:rPr lang="en-US" sz="2000" b="1" dirty="0" smtClean="0"/>
              <a:t>Publication</a:t>
            </a:r>
            <a:r>
              <a:rPr lang="en-US" sz="2000" b="1" dirty="0"/>
              <a:t>!</a:t>
            </a:r>
            <a:endParaRPr lang="en-GB" sz="2000" dirty="0"/>
          </a:p>
          <a:p>
            <a:r>
              <a:rPr lang="en-US" sz="2000" b="1" dirty="0" smtClean="0"/>
              <a:t>Your </a:t>
            </a:r>
            <a:r>
              <a:rPr lang="en-US" sz="2000" b="1" dirty="0"/>
              <a:t>next steps</a:t>
            </a:r>
            <a:endParaRPr lang="en-GB" sz="2000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621" y="773832"/>
            <a:ext cx="6708908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Potential programme (ii)</a:t>
            </a:r>
            <a:endParaRPr lang="en-GB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00584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73971"/>
              </p:ext>
            </p:extLst>
          </p:nvPr>
        </p:nvGraphicFramePr>
        <p:xfrm>
          <a:off x="408484" y="39665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39665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3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509861"/>
            <a:ext cx="8420100" cy="334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Example Publications (</a:t>
            </a:r>
            <a:r>
              <a:rPr lang="en-GB" b="1" dirty="0" err="1" smtClean="0">
                <a:solidFill>
                  <a:srgbClr val="0000FF"/>
                </a:solidFill>
                <a:latin typeface="Comic Sans MS" pitchFamily="66" charset="0"/>
              </a:rPr>
              <a:t>i</a:t>
            </a: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621" y="1995190"/>
            <a:ext cx="8592079" cy="46021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GB" sz="2400" b="1" dirty="0" smtClean="0"/>
              <a:t>Books:</a:t>
            </a:r>
          </a:p>
          <a:p>
            <a:pPr eaLnBrk="1" hangingPunct="1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Brewster, C. and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Mayrhofer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, W. (2012) A Handbook of Research on Comparative Human Resource Management, Cheltenham, Edward Elgar</a:t>
            </a:r>
          </a:p>
          <a:p>
            <a:pPr eaLnBrk="1" hangingPunct="1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Brewster, C., Carey, L., Dowling, P.,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Grobler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, P., Holland, P. and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Warnich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, S.  (2012) </a:t>
            </a:r>
            <a:r>
              <a:rPr lang="en-GB" sz="2000" b="1" i="1" dirty="0" smtClean="0">
                <a:latin typeface="Arial" pitchFamily="34" charset="0"/>
                <a:cs typeface="Arial" pitchFamily="34" charset="0"/>
              </a:rPr>
              <a:t>Contemporary Issues in Human Resource Management: Gaining a Competitive Advantage, 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(4</a:t>
            </a:r>
            <a:r>
              <a:rPr lang="en-GB" sz="2000" b="1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edition) Oxford University Press, South Africa, Cape Town</a:t>
            </a:r>
            <a:endParaRPr lang="en-GB" sz="2400" b="1" dirty="0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sz="2000" b="1" dirty="0" smtClean="0">
                <a:latin typeface="Arial" pitchFamily="34" charset="0"/>
                <a:cs typeface="Times New Roman" pitchFamily="18" charset="0"/>
              </a:rPr>
              <a:t>Brewster, C. Sparrow, P., Vernon. G. and </a:t>
            </a:r>
            <a:r>
              <a:rPr lang="en-GB" sz="2000" b="1" dirty="0" err="1" smtClean="0">
                <a:latin typeface="Arial" pitchFamily="34" charset="0"/>
                <a:cs typeface="Times New Roman" pitchFamily="18" charset="0"/>
              </a:rPr>
              <a:t>Houldsworth</a:t>
            </a:r>
            <a:r>
              <a:rPr lang="en-GB" sz="2000" b="1" dirty="0" smtClean="0">
                <a:latin typeface="Arial" pitchFamily="34" charset="0"/>
                <a:cs typeface="Times New Roman" pitchFamily="18" charset="0"/>
              </a:rPr>
              <a:t>, L. (2011) </a:t>
            </a:r>
            <a:r>
              <a:rPr lang="en-GB" sz="2000" b="1" i="1" dirty="0" smtClean="0">
                <a:latin typeface="Arial" pitchFamily="34" charset="0"/>
                <a:cs typeface="Times New Roman" pitchFamily="18" charset="0"/>
              </a:rPr>
              <a:t>International Human Resource Management. </a:t>
            </a:r>
            <a:r>
              <a:rPr lang="en-GB" sz="2000" b="1" dirty="0" smtClean="0">
                <a:latin typeface="Arial" pitchFamily="34" charset="0"/>
                <a:cs typeface="Times New Roman" pitchFamily="18" charset="0"/>
              </a:rPr>
              <a:t>(3</a:t>
            </a:r>
            <a:r>
              <a:rPr lang="en-GB" sz="2000" b="1" baseline="30000" dirty="0" smtClean="0">
                <a:latin typeface="Arial" pitchFamily="34" charset="0"/>
                <a:cs typeface="Times New Roman" pitchFamily="18" charset="0"/>
              </a:rPr>
              <a:t>rd</a:t>
            </a:r>
            <a:r>
              <a:rPr lang="en-GB" sz="2000" b="1" dirty="0" smtClean="0">
                <a:latin typeface="Arial" pitchFamily="34" charset="0"/>
                <a:cs typeface="Times New Roman" pitchFamily="18" charset="0"/>
              </a:rPr>
              <a:t>  edition)</a:t>
            </a:r>
            <a:r>
              <a:rPr lang="en-GB" sz="2000" b="1" i="1" dirty="0" smtClean="0">
                <a:latin typeface="Arial" pitchFamily="34" charset="0"/>
                <a:cs typeface="Times New Roman" pitchFamily="18" charset="0"/>
              </a:rPr>
              <a:t>, </a:t>
            </a:r>
            <a:r>
              <a:rPr lang="en-GB" sz="2000" b="1" dirty="0" smtClean="0">
                <a:latin typeface="Arial" pitchFamily="34" charset="0"/>
                <a:cs typeface="Times New Roman" pitchFamily="18" charset="0"/>
              </a:rPr>
              <a:t>CIPD, Wimbledon</a:t>
            </a:r>
            <a:r>
              <a:rPr lang="en-GB" sz="2000" b="1" dirty="0" smtClean="0"/>
              <a:t> </a:t>
            </a:r>
          </a:p>
          <a:p>
            <a:pPr eaLnBrk="1" hangingPunct="1"/>
            <a:r>
              <a:rPr lang="en-GB" sz="2000" b="1" dirty="0" smtClean="0">
                <a:latin typeface="Arial" pitchFamily="34" charset="0"/>
                <a:cs typeface="Times New Roman" pitchFamily="18" charset="0"/>
              </a:rPr>
              <a:t>Brewster, C., </a:t>
            </a:r>
            <a:r>
              <a:rPr lang="en-GB" sz="2000" b="1" dirty="0" err="1" smtClean="0">
                <a:latin typeface="Arial" pitchFamily="34" charset="0"/>
                <a:cs typeface="Times New Roman" pitchFamily="18" charset="0"/>
              </a:rPr>
              <a:t>Mayrhofer</a:t>
            </a:r>
            <a:r>
              <a:rPr lang="en-GB" sz="2000" b="1" dirty="0" smtClean="0">
                <a:latin typeface="Arial" pitchFamily="34" charset="0"/>
                <a:cs typeface="Times New Roman" pitchFamily="18" charset="0"/>
              </a:rPr>
              <a:t>, W. and Morley, M., (</a:t>
            </a:r>
            <a:r>
              <a:rPr lang="en-GB" sz="2000" b="1" dirty="0" err="1" smtClean="0">
                <a:latin typeface="Arial" pitchFamily="34" charset="0"/>
                <a:cs typeface="Times New Roman" pitchFamily="18" charset="0"/>
              </a:rPr>
              <a:t>eds</a:t>
            </a:r>
            <a:r>
              <a:rPr lang="en-GB" sz="2000" b="1" dirty="0" smtClean="0">
                <a:latin typeface="Arial" pitchFamily="34" charset="0"/>
                <a:cs typeface="Times New Roman" pitchFamily="18" charset="0"/>
              </a:rPr>
              <a:t>) (2004) </a:t>
            </a:r>
            <a:r>
              <a:rPr lang="en-GB" sz="2000" b="1" i="1" dirty="0" smtClean="0">
                <a:latin typeface="Arial" pitchFamily="34" charset="0"/>
                <a:cs typeface="Times New Roman" pitchFamily="18" charset="0"/>
              </a:rPr>
              <a:t>Human Resource Management in Europe: Evidence of Convergence? </a:t>
            </a:r>
            <a:r>
              <a:rPr lang="en-GB" sz="2000" b="1" dirty="0" smtClean="0">
                <a:latin typeface="Arial" pitchFamily="34" charset="0"/>
                <a:cs typeface="Times New Roman" pitchFamily="18" charset="0"/>
              </a:rPr>
              <a:t>Butterworth Heinemann, London</a:t>
            </a:r>
            <a:r>
              <a:rPr lang="en-GB" sz="2000" b="1" dirty="0" smtClean="0"/>
              <a:t> </a:t>
            </a:r>
          </a:p>
          <a:p>
            <a:pPr eaLnBrk="1" hangingPunct="1"/>
            <a:endParaRPr lang="en-GB" b="1" dirty="0" smtClean="0"/>
          </a:p>
          <a:p>
            <a:pPr eaLnBrk="1" hangingPunct="1"/>
            <a:endParaRPr lang="en-GB" b="1" dirty="0" smtClean="0"/>
          </a:p>
        </p:txBody>
      </p:sp>
      <p:sp>
        <p:nvSpPr>
          <p:cNvPr id="6144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45142" y="6519864"/>
            <a:ext cx="732631" cy="338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2" charset="0"/>
              </a:defRPr>
            </a:lvl9pPr>
          </a:lstStyle>
          <a:p>
            <a:fld id="{F6D33E2F-A52B-4BE3-AF9E-80D9C16DDA10}" type="slidenum">
              <a:rPr lang="en-GB" sz="1400" smtClean="0">
                <a:solidFill>
                  <a:srgbClr val="000000"/>
                </a:solidFill>
                <a:latin typeface="Times New Roman" pitchFamily="18" charset="0"/>
              </a:rPr>
              <a:pPr/>
              <a:t>39</a:t>
            </a:fld>
            <a:endParaRPr lang="en-GB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7259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61734"/>
              </p:ext>
            </p:extLst>
          </p:nvPr>
        </p:nvGraphicFramePr>
        <p:xfrm>
          <a:off x="408484" y="47667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7667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543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"/>
            <a:ext cx="8420100" cy="1096963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FF"/>
                </a:solidFill>
                <a:latin typeface="Comic Sans MS" pitchFamily="66" charset="0"/>
              </a:rPr>
              <a:t>Example Publications (ii)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621" y="838200"/>
            <a:ext cx="8592079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smtClean="0"/>
              <a:t>Articles:</a:t>
            </a:r>
          </a:p>
          <a:p>
            <a:r>
              <a:rPr lang="en-GB" sz="1400" b="1" smtClean="0">
                <a:latin typeface="Arial" pitchFamily="34" charset="0"/>
                <a:cs typeface="Arial" pitchFamily="34" charset="0"/>
              </a:rPr>
              <a:t>Goergen, M., Brewster,C., Wood, G.T. and Wilkinson, A ( 2012) Varieties of capitalism and investments in human capital </a:t>
            </a:r>
            <a:r>
              <a:rPr lang="en-GB" sz="1400" b="1" i="1" smtClean="0">
                <a:latin typeface="Arial" pitchFamily="34" charset="0"/>
                <a:cs typeface="Arial" pitchFamily="34" charset="0"/>
              </a:rPr>
              <a:t>Industrial Relations</a:t>
            </a:r>
            <a:r>
              <a:rPr lang="en-GB" sz="1400" b="1" smtClean="0">
                <a:latin typeface="Arial" pitchFamily="34" charset="0"/>
                <a:cs typeface="Arial" pitchFamily="34" charset="0"/>
              </a:rPr>
              <a:t> 51 (2): 501-527</a:t>
            </a:r>
          </a:p>
          <a:p>
            <a:r>
              <a:rPr lang="en-GB" sz="1400" b="1" smtClean="0">
                <a:latin typeface="Arial" pitchFamily="34" charset="0"/>
                <a:cs typeface="Arial" pitchFamily="34" charset="0"/>
              </a:rPr>
              <a:t>Croucher, R., Wood, G., Brewster, C. and Brookes, M.(2012) Employee turnover, HRM and institutional contexts </a:t>
            </a:r>
            <a:r>
              <a:rPr lang="en-GB" sz="1400" b="1" i="1" smtClean="0">
                <a:latin typeface="Arial" pitchFamily="34" charset="0"/>
                <a:cs typeface="Arial" pitchFamily="34" charset="0"/>
              </a:rPr>
              <a:t>Economic and Industrial Democracy </a:t>
            </a:r>
            <a:r>
              <a:rPr lang="en-GB" sz="1400" b="1" smtClean="0">
                <a:latin typeface="Arial" pitchFamily="34" charset="0"/>
                <a:cs typeface="Arial" pitchFamily="34" charset="0"/>
              </a:rPr>
              <a:t>33 (4) 605-620</a:t>
            </a:r>
          </a:p>
          <a:p>
            <a:r>
              <a:rPr lang="en-GB" sz="1400" b="1" smtClean="0">
                <a:latin typeface="Arial" pitchFamily="34" charset="0"/>
                <a:cs typeface="Arial" pitchFamily="34" charset="0"/>
              </a:rPr>
              <a:t>Mayrhofer, W., Brewster, C., Morley, M. and Ledolter, J. (2011) Hearing a Different drummer? Evidence of convergence in European HRM </a:t>
            </a:r>
            <a:r>
              <a:rPr lang="en-GB" sz="1400" b="1" i="1" smtClean="0">
                <a:latin typeface="Arial" pitchFamily="34" charset="0"/>
                <a:cs typeface="Arial" pitchFamily="34" charset="0"/>
              </a:rPr>
              <a:t>Human Resource Management Review </a:t>
            </a:r>
            <a:r>
              <a:rPr lang="en-GB" sz="1400" b="1" smtClean="0">
                <a:latin typeface="Arial" pitchFamily="34" charset="0"/>
                <a:cs typeface="Arial" pitchFamily="34" charset="0"/>
              </a:rPr>
              <a:t>21 (1): 50-67</a:t>
            </a:r>
          </a:p>
          <a:p>
            <a:r>
              <a:rPr lang="en-GB" sz="1400" b="1" smtClean="0">
                <a:latin typeface="Arial" pitchFamily="34" charset="0"/>
                <a:cs typeface="Arial" pitchFamily="34" charset="0"/>
              </a:rPr>
              <a:t>Wood, G.T., Croucher, C., Brewster, C., Collings, G.C. and Brooks, M. (2009) Varieties of Firm: complementarity and bounded diversity. </a:t>
            </a:r>
            <a:r>
              <a:rPr lang="en-GB" sz="1400" b="1" i="1" smtClean="0">
                <a:latin typeface="Arial" pitchFamily="34" charset="0"/>
                <a:cs typeface="Arial" pitchFamily="34" charset="0"/>
              </a:rPr>
              <a:t>Journal of Economic Issues </a:t>
            </a:r>
            <a:r>
              <a:rPr lang="en-GB" sz="1400" b="1" smtClean="0">
                <a:latin typeface="Arial" pitchFamily="34" charset="0"/>
                <a:cs typeface="Arial" pitchFamily="34" charset="0"/>
              </a:rPr>
              <a:t>43 (1): 241-260</a:t>
            </a:r>
          </a:p>
          <a:p>
            <a:pPr eaLnBrk="1" hangingPunct="1"/>
            <a:r>
              <a:rPr lang="en-GB" sz="1400" b="1" smtClean="0">
                <a:latin typeface="Arial" pitchFamily="34" charset="0"/>
                <a:cs typeface="Times New Roman" pitchFamily="18" charset="0"/>
              </a:rPr>
              <a:t>Farndale, E., Brewster, C. and Poutsma, E. (2008) Coordinated vs. liberal market HRM: the impact of institutionalisation on multinational firms.</a:t>
            </a:r>
            <a:r>
              <a:rPr lang="en-GB" sz="1400" b="1" i="1" smtClean="0">
                <a:latin typeface="Arial" pitchFamily="34" charset="0"/>
                <a:cs typeface="Times New Roman" pitchFamily="18" charset="0"/>
              </a:rPr>
              <a:t> International Journal of Human Resource Management </a:t>
            </a:r>
            <a:r>
              <a:rPr lang="en-GB" sz="1400" b="1" smtClean="0">
                <a:latin typeface="Arial" pitchFamily="34" charset="0"/>
                <a:cs typeface="Times New Roman" pitchFamily="18" charset="0"/>
              </a:rPr>
              <a:t>19 (11): 2004-2023</a:t>
            </a:r>
            <a:r>
              <a:rPr lang="en-GB" sz="1400" b="1" i="1" smtClean="0">
                <a:latin typeface="Arial" pitchFamily="34" charset="0"/>
                <a:cs typeface="Times New Roman" pitchFamily="18" charset="0"/>
              </a:rPr>
              <a:t> </a:t>
            </a:r>
            <a:endParaRPr lang="en-GB" sz="1400" b="1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r>
              <a:rPr lang="en-GB" sz="1400" b="1" smtClean="0">
                <a:latin typeface="Arial" pitchFamily="34" charset="0"/>
                <a:cs typeface="Times New Roman" pitchFamily="18" charset="0"/>
              </a:rPr>
              <a:t>Brewster, C., Wood, G. and Brookes, M. (2008) Similarity, Isomorphism or Duality: recent survey evidence on the HRM policies of Multinational Corporations</a:t>
            </a:r>
            <a:r>
              <a:rPr lang="en-GB" sz="1400" b="1" i="1" smtClean="0">
                <a:latin typeface="Arial" pitchFamily="34" charset="0"/>
                <a:cs typeface="Times New Roman" pitchFamily="18" charset="0"/>
              </a:rPr>
              <a:t> British Journal of Management </a:t>
            </a:r>
            <a:r>
              <a:rPr lang="en-GB" sz="1400" b="1" smtClean="0">
                <a:latin typeface="Arial" pitchFamily="34" charset="0"/>
                <a:cs typeface="Times New Roman" pitchFamily="18" charset="0"/>
              </a:rPr>
              <a:t>19 (4): 320-342</a:t>
            </a:r>
            <a:r>
              <a:rPr lang="en-GB" sz="1400" b="1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r>
              <a:rPr lang="en-GB" sz="1400" b="1" smtClean="0">
                <a:latin typeface="Arial" pitchFamily="34" charset="0"/>
                <a:cs typeface="Times New Roman" pitchFamily="18" charset="0"/>
              </a:rPr>
              <a:t>Brewster, C., Wood, G., Brookes, M. and van Ommeren, J. (2006) “What Determines the Size of the HR Function?: a cross-national analysis” </a:t>
            </a:r>
            <a:r>
              <a:rPr lang="en-GB" sz="1400" b="1" i="1" smtClean="0">
                <a:latin typeface="Arial" pitchFamily="34" charset="0"/>
                <a:cs typeface="Times New Roman" pitchFamily="18" charset="0"/>
              </a:rPr>
              <a:t>Human Resource Management, </a:t>
            </a:r>
            <a:r>
              <a:rPr lang="en-GB" sz="1400" b="1" smtClean="0">
                <a:latin typeface="Arial" pitchFamily="34" charset="0"/>
                <a:cs typeface="Times New Roman" pitchFamily="18" charset="0"/>
              </a:rPr>
              <a:t>45(1):3-21 </a:t>
            </a:r>
          </a:p>
          <a:p>
            <a:pPr eaLnBrk="1" hangingPunct="1"/>
            <a:r>
              <a:rPr lang="en-GB" sz="1400" b="1" smtClean="0">
                <a:latin typeface="Arial" pitchFamily="34" charset="0"/>
                <a:cs typeface="Times New Roman" pitchFamily="18" charset="0"/>
              </a:rPr>
              <a:t>Brookes, M., Brewster, C. and Wood, G., (2005)  “Social Relations, Firms And Societies: A Study Of Institutional Embeddedness” </a:t>
            </a:r>
            <a:r>
              <a:rPr lang="en-GB" sz="1400" b="1" i="1" smtClean="0">
                <a:latin typeface="Arial" pitchFamily="34" charset="0"/>
                <a:cs typeface="Times New Roman" pitchFamily="18" charset="0"/>
              </a:rPr>
              <a:t>International Sociology, </a:t>
            </a:r>
            <a:r>
              <a:rPr lang="en-GB" sz="1400" b="1" smtClean="0">
                <a:latin typeface="Arial" pitchFamily="34" charset="0"/>
                <a:cs typeface="Times New Roman" pitchFamily="18" charset="0"/>
              </a:rPr>
              <a:t>20(4): 403-426</a:t>
            </a:r>
            <a:r>
              <a:rPr lang="en-GB" sz="1400" b="1" smtClean="0"/>
              <a:t> </a:t>
            </a:r>
          </a:p>
          <a:p>
            <a:pPr eaLnBrk="1" hangingPunct="1"/>
            <a:endParaRPr lang="en-GB" sz="1600" b="1" smtClean="0"/>
          </a:p>
          <a:p>
            <a:pPr eaLnBrk="1" hangingPunct="1"/>
            <a:endParaRPr lang="en-GB" sz="2000" b="1" smtClean="0">
              <a:latin typeface="Arial" pitchFamily="34" charset="0"/>
              <a:cs typeface="Times New Roman" pitchFamily="18" charset="0"/>
            </a:endParaRPr>
          </a:p>
          <a:p>
            <a:pPr eaLnBrk="1" hangingPunct="1"/>
            <a:endParaRPr lang="en-GB" sz="2000" b="1" i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45142" y="6519864"/>
            <a:ext cx="732631" cy="338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dg Vest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dg Vesta" pitchFamily="2" charset="0"/>
              </a:defRPr>
            </a:lvl9pPr>
          </a:lstStyle>
          <a:p>
            <a:fld id="{EEBC41BC-0C53-4370-8E90-48DAE2DFA467}" type="slidenum">
              <a:rPr lang="en-GB" sz="1400" smtClean="0">
                <a:solidFill>
                  <a:srgbClr val="000000"/>
                </a:solidFill>
                <a:latin typeface="Times New Roman" pitchFamily="18" charset="0"/>
              </a:rPr>
              <a:pPr/>
              <a:t>40</a:t>
            </a:fld>
            <a:endParaRPr lang="en-GB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7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541" y="1999381"/>
            <a:ext cx="8658962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US" b="1" dirty="0" smtClean="0"/>
              <a:t>Getting </a:t>
            </a:r>
            <a:r>
              <a:rPr lang="en-US" b="1" dirty="0"/>
              <a:t>published: the (not very secret) secrets</a:t>
            </a:r>
            <a:endParaRPr lang="en-GB" dirty="0"/>
          </a:p>
          <a:p>
            <a:pPr lvl="1"/>
            <a:r>
              <a:rPr lang="en-US" b="1" dirty="0" smtClean="0"/>
              <a:t>Establishing </a:t>
            </a:r>
            <a:r>
              <a:rPr lang="en-US" b="1" dirty="0"/>
              <a:t>a publishing strategy</a:t>
            </a:r>
            <a:endParaRPr lang="en-GB" dirty="0"/>
          </a:p>
          <a:p>
            <a:pPr lvl="1"/>
            <a:r>
              <a:rPr lang="en-US" b="1" dirty="0" smtClean="0"/>
              <a:t>Establishing </a:t>
            </a:r>
            <a:r>
              <a:rPr lang="en-US" b="1" dirty="0"/>
              <a:t>your strategy</a:t>
            </a:r>
            <a:endParaRPr lang="en-GB" dirty="0"/>
          </a:p>
          <a:p>
            <a:pPr lvl="1"/>
            <a:r>
              <a:rPr lang="en-US" b="1" dirty="0" smtClean="0"/>
              <a:t>Shaping </a:t>
            </a:r>
            <a:r>
              <a:rPr lang="en-US" b="1" dirty="0"/>
              <a:t>your </a:t>
            </a:r>
            <a:r>
              <a:rPr lang="en-US" b="1" dirty="0" smtClean="0"/>
              <a:t>article</a:t>
            </a:r>
          </a:p>
          <a:p>
            <a:pPr lvl="1"/>
            <a:endParaRPr lang="en-GB" dirty="0"/>
          </a:p>
          <a:p>
            <a:pPr marL="342900" lvl="1" indent="-342900"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Who gets published?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621" y="629816"/>
            <a:ext cx="6708908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The first session</a:t>
            </a:r>
            <a:endParaRPr lang="en-GB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332656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552756"/>
              </p:ext>
            </p:extLst>
          </p:nvPr>
        </p:nvGraphicFramePr>
        <p:xfrm>
          <a:off x="408484" y="332656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332656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86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8621" y="629816"/>
            <a:ext cx="6708908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The (not very) secrets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540" y="1927373"/>
            <a:ext cx="895899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b="1" dirty="0" smtClean="0">
                <a:solidFill>
                  <a:srgbClr val="FF3300"/>
                </a:solidFill>
              </a:rPr>
              <a:t>IF</a:t>
            </a:r>
            <a:r>
              <a:rPr lang="en-GB" sz="2800" b="1" dirty="0" smtClean="0"/>
              <a:t> you have something to say, the rest is </a:t>
            </a:r>
            <a:r>
              <a:rPr lang="en-GB" sz="2800" b="1" i="1" dirty="0" smtClean="0">
                <a:solidFill>
                  <a:srgbClr val="FF3300"/>
                </a:solidFill>
              </a:rPr>
              <a:t>just technique</a:t>
            </a:r>
            <a:r>
              <a:rPr lang="en-GB" sz="2800" b="1" dirty="0" smtClean="0">
                <a:solidFill>
                  <a:srgbClr val="FF33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/>
              <a:t>Read the journals;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/>
              <a:t>Use all levels of journal </a:t>
            </a:r>
            <a:r>
              <a:rPr lang="en-GB" sz="2000" b="1" dirty="0" smtClean="0"/>
              <a:t>-</a:t>
            </a:r>
            <a:r>
              <a:rPr lang="en-GB" sz="2800" b="1" dirty="0" smtClean="0"/>
              <a:t> </a:t>
            </a:r>
            <a:r>
              <a:rPr lang="en-GB" sz="2000" b="1" dirty="0" smtClean="0"/>
              <a:t>try the easier ones first;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GB" b="1" dirty="0" smtClean="0"/>
              <a:t>                               or 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GB" b="1" dirty="0"/>
              <a:t>	</a:t>
            </a:r>
            <a:r>
              <a:rPr lang="en-GB" b="1" dirty="0" smtClean="0"/>
              <a:t>		   - start at the top for good reviews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/>
              <a:t>Do as they tell you;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/>
              <a:t>Practice;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/>
              <a:t>Ask for help;</a:t>
            </a:r>
            <a:r>
              <a:rPr lang="en-US" sz="2800" b="1" dirty="0" smtClean="0"/>
              <a:t> (friends; academics; experts)</a:t>
            </a:r>
            <a:endParaRPr lang="en-GB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/>
              <a:t>Be brave/ Learn</a:t>
            </a:r>
          </a:p>
        </p:txBody>
      </p:sp>
      <p:pic>
        <p:nvPicPr>
          <p:cNvPr id="4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400584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846321"/>
              </p:ext>
            </p:extLst>
          </p:nvPr>
        </p:nvGraphicFramePr>
        <p:xfrm>
          <a:off x="408484" y="404664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404664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541" y="1307900"/>
            <a:ext cx="8658962" cy="5073428"/>
          </a:xfrm>
        </p:spPr>
        <p:txBody>
          <a:bodyPr/>
          <a:lstStyle/>
          <a:p>
            <a:pPr lvl="1"/>
            <a:r>
              <a:rPr lang="en-US" b="1" dirty="0"/>
              <a:t>Establishing a publishing </a:t>
            </a:r>
            <a:r>
              <a:rPr lang="en-US" b="1" dirty="0" smtClean="0"/>
              <a:t>strategy</a:t>
            </a:r>
          </a:p>
          <a:p>
            <a:pPr lvl="2"/>
            <a:r>
              <a:rPr lang="en-US" sz="2800" b="1" dirty="0" smtClean="0"/>
              <a:t>w</a:t>
            </a:r>
            <a:r>
              <a:rPr lang="en-GB" sz="2800" b="1" dirty="0" err="1"/>
              <a:t>hy</a:t>
            </a:r>
            <a:r>
              <a:rPr lang="en-GB" sz="2800" b="1" dirty="0" smtClean="0"/>
              <a:t>?</a:t>
            </a:r>
          </a:p>
          <a:p>
            <a:pPr lvl="2"/>
            <a:r>
              <a:rPr lang="lt-LT" sz="2800" b="1" dirty="0"/>
              <a:t>w</a:t>
            </a:r>
            <a:r>
              <a:rPr lang="en-GB" sz="2800" b="1" dirty="0" smtClean="0"/>
              <a:t>hat?</a:t>
            </a:r>
            <a:endParaRPr lang="en-GB" sz="2800" b="1" dirty="0"/>
          </a:p>
          <a:p>
            <a:pPr lvl="2"/>
            <a:r>
              <a:rPr lang="en-US" sz="2800" b="1" dirty="0"/>
              <a:t>when?</a:t>
            </a:r>
          </a:p>
          <a:p>
            <a:pPr lvl="2"/>
            <a:r>
              <a:rPr lang="en-US" sz="2800" b="1" dirty="0"/>
              <a:t>w</a:t>
            </a:r>
            <a:r>
              <a:rPr lang="en-GB" sz="2800" b="1" dirty="0"/>
              <a:t>here?</a:t>
            </a:r>
          </a:p>
          <a:p>
            <a:pPr lvl="2"/>
            <a:r>
              <a:rPr lang="en-GB" sz="2800" b="1" dirty="0" smtClean="0"/>
              <a:t>who?</a:t>
            </a:r>
          </a:p>
          <a:p>
            <a:pPr lvl="2"/>
            <a:r>
              <a:rPr lang="en-US" sz="2800" b="1" dirty="0"/>
              <a:t>h</a:t>
            </a:r>
            <a:r>
              <a:rPr lang="en-GB" sz="2800" b="1" dirty="0" err="1"/>
              <a:t>ow</a:t>
            </a:r>
            <a:r>
              <a:rPr lang="en-GB" sz="2800" b="1" dirty="0" smtClean="0"/>
              <a:t>? That’s the trick…</a:t>
            </a:r>
            <a:endParaRPr lang="en-GB" sz="2800" b="1" dirty="0"/>
          </a:p>
          <a:p>
            <a:pPr lvl="1"/>
            <a:r>
              <a:rPr lang="en-US" b="1" dirty="0" smtClean="0"/>
              <a:t>Establishing </a:t>
            </a:r>
            <a:r>
              <a:rPr lang="en-US" b="1" dirty="0"/>
              <a:t>your </a:t>
            </a:r>
            <a:r>
              <a:rPr lang="en-US" b="1" dirty="0" smtClean="0"/>
              <a:t>strategy</a:t>
            </a:r>
          </a:p>
          <a:p>
            <a:pPr lvl="2"/>
            <a:r>
              <a:rPr lang="en-US" sz="2800" b="1" dirty="0" smtClean="0"/>
              <a:t>Next</a:t>
            </a:r>
            <a:r>
              <a:rPr lang="en-US" b="1" dirty="0" smtClean="0"/>
              <a:t>…</a:t>
            </a:r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A406C1-2B80-4660-856E-9D94CAFFB47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621" y="562670"/>
            <a:ext cx="6708908" cy="778098"/>
          </a:xfrm>
        </p:spPr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A strategic approach</a:t>
            </a:r>
            <a:endParaRPr lang="en-GB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116632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67143"/>
              </p:ext>
            </p:extLst>
          </p:nvPr>
        </p:nvGraphicFramePr>
        <p:xfrm>
          <a:off x="408484" y="116632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116632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3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052736"/>
            <a:ext cx="8420100" cy="72008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GB" b="1" dirty="0" err="1" smtClean="0">
                <a:solidFill>
                  <a:srgbClr val="0000FF"/>
                </a:solidFill>
                <a:latin typeface="Comic Sans MS" pitchFamily="66" charset="0"/>
              </a:rPr>
              <a:t>hy</a:t>
            </a:r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 publish?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541" y="1412776"/>
            <a:ext cx="8658962" cy="4713388"/>
          </a:xfrm>
        </p:spPr>
        <p:txBody>
          <a:bodyPr/>
          <a:lstStyle/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b="1" dirty="0" smtClean="0"/>
              <a:t>good research should not be a secret</a:t>
            </a:r>
          </a:p>
          <a:p>
            <a:pPr eaLnBrk="1" hangingPunct="1"/>
            <a:r>
              <a:rPr lang="en-US" b="1" dirty="0" smtClean="0"/>
              <a:t>g</a:t>
            </a:r>
            <a:r>
              <a:rPr lang="en-GB" b="1" dirty="0" err="1" smtClean="0"/>
              <a:t>ood</a:t>
            </a:r>
            <a:r>
              <a:rPr lang="en-GB" b="1" dirty="0" smtClean="0"/>
              <a:t> practice</a:t>
            </a:r>
            <a:r>
              <a:rPr lang="en-US" b="1" dirty="0" smtClean="0"/>
              <a:t>; good test</a:t>
            </a:r>
            <a:endParaRPr lang="en-GB" b="1" dirty="0" smtClean="0"/>
          </a:p>
          <a:p>
            <a:pPr eaLnBrk="1" hangingPunct="1"/>
            <a:r>
              <a:rPr lang="en-US" b="1" dirty="0" smtClean="0"/>
              <a:t>c</a:t>
            </a:r>
            <a:r>
              <a:rPr lang="en-GB" b="1" dirty="0" err="1" smtClean="0"/>
              <a:t>redibility</a:t>
            </a:r>
            <a:r>
              <a:rPr lang="en-GB" b="1" dirty="0" smtClean="0"/>
              <a:t> (doctorate/ career)</a:t>
            </a:r>
          </a:p>
          <a:p>
            <a:pPr eaLnBrk="1" hangingPunct="1"/>
            <a:r>
              <a:rPr lang="en-US" b="1" dirty="0" smtClean="0"/>
              <a:t>p</a:t>
            </a:r>
            <a:r>
              <a:rPr lang="en-GB" b="1" dirty="0" err="1" smtClean="0"/>
              <a:t>rofile</a:t>
            </a:r>
            <a:r>
              <a:rPr lang="en-GB" b="1" dirty="0" smtClean="0"/>
              <a:t> for your </a:t>
            </a:r>
            <a:r>
              <a:rPr lang="en-US" b="1" dirty="0" smtClean="0"/>
              <a:t>institution</a:t>
            </a:r>
            <a:endParaRPr lang="en-GB" b="1" dirty="0" smtClean="0"/>
          </a:p>
          <a:p>
            <a:pPr eaLnBrk="1" hangingPunct="1"/>
            <a:r>
              <a:rPr lang="en-US" b="1" dirty="0" smtClean="0"/>
              <a:t>c</a:t>
            </a:r>
            <a:r>
              <a:rPr lang="en-GB" b="1" dirty="0" err="1" smtClean="0"/>
              <a:t>ontacts</a:t>
            </a:r>
            <a:endParaRPr lang="en-GB" b="1" dirty="0" smtClean="0"/>
          </a:p>
          <a:p>
            <a:pPr eaLnBrk="1" hangingPunct="1"/>
            <a:r>
              <a:rPr lang="en-GB" b="1" dirty="0" smtClean="0"/>
              <a:t>…and it’s fun</a:t>
            </a:r>
          </a:p>
        </p:txBody>
      </p:sp>
      <p:pic>
        <p:nvPicPr>
          <p:cNvPr id="4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332656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505680"/>
              </p:ext>
            </p:extLst>
          </p:nvPr>
        </p:nvGraphicFramePr>
        <p:xfrm>
          <a:off x="408484" y="336736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336736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49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8621" y="485800"/>
            <a:ext cx="6708908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0000FF"/>
                </a:solidFill>
                <a:latin typeface="Comic Sans MS" pitchFamily="66" charset="0"/>
              </a:rPr>
              <a:t>What to publish?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8541" y="1927373"/>
            <a:ext cx="8658962" cy="4525963"/>
          </a:xfrm>
        </p:spPr>
        <p:txBody>
          <a:bodyPr/>
          <a:lstStyle/>
          <a:p>
            <a:pPr eaLnBrk="1" hangingPunct="1"/>
            <a:r>
              <a:rPr lang="en-GB" b="1" dirty="0" smtClean="0"/>
              <a:t>Editors generally look for something that is:</a:t>
            </a:r>
          </a:p>
          <a:p>
            <a:pPr lvl="1" eaLnBrk="1" hangingPunct="1"/>
            <a:r>
              <a:rPr lang="en-GB" b="1" dirty="0" smtClean="0"/>
              <a:t>fresh (new topic; new location; new debate);</a:t>
            </a:r>
            <a:endParaRPr lang="en-US" b="1" dirty="0" smtClean="0"/>
          </a:p>
          <a:p>
            <a:pPr lvl="2" eaLnBrk="1" hangingPunct="1"/>
            <a:r>
              <a:rPr lang="en-US" b="1" dirty="0" smtClean="0"/>
              <a:t>(but note “following a thread”)</a:t>
            </a:r>
            <a:endParaRPr lang="en-GB" b="1" dirty="0" smtClean="0"/>
          </a:p>
          <a:p>
            <a:pPr lvl="1" eaLnBrk="1" hangingPunct="1"/>
            <a:r>
              <a:rPr lang="en-GB" b="1" dirty="0" smtClean="0"/>
              <a:t>committed (an argument);</a:t>
            </a:r>
          </a:p>
          <a:p>
            <a:pPr lvl="1" eaLnBrk="1" hangingPunct="1"/>
            <a:r>
              <a:rPr lang="en-GB" b="1" dirty="0" smtClean="0"/>
              <a:t>readable;</a:t>
            </a:r>
          </a:p>
          <a:p>
            <a:pPr lvl="1" eaLnBrk="1" hangingPunct="1"/>
            <a:r>
              <a:rPr lang="en-GB" b="1" dirty="0" smtClean="0"/>
              <a:t>coherent;</a:t>
            </a:r>
          </a:p>
          <a:p>
            <a:pPr lvl="1" eaLnBrk="1" hangingPunct="1"/>
            <a:r>
              <a:rPr lang="en-GB" b="1" dirty="0" smtClean="0"/>
              <a:t>fits their style/ uses their journal</a:t>
            </a:r>
          </a:p>
          <a:p>
            <a:pPr lvl="1" eaLnBrk="1" hangingPunct="1"/>
            <a:endParaRPr lang="en-GB" dirty="0" smtClean="0"/>
          </a:p>
          <a:p>
            <a:pPr lvl="1" eaLnBrk="1" hangingPunct="1"/>
            <a:endParaRPr lang="en-GB" dirty="0" smtClean="0"/>
          </a:p>
        </p:txBody>
      </p:sp>
      <p:pic>
        <p:nvPicPr>
          <p:cNvPr id="4" name="Picture 2" descr="C:\Users\rutkaz\AppData\Local\Microsoft\Windows\Temporary Internet Files\Content.Outlook\ZRB9C54I\bmda_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16" y="332656"/>
            <a:ext cx="2088232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385827"/>
              </p:ext>
            </p:extLst>
          </p:nvPr>
        </p:nvGraphicFramePr>
        <p:xfrm>
          <a:off x="408484" y="332656"/>
          <a:ext cx="512068" cy="51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4" imgW="2809524" imgH="2809524" progId="MSPhotoEd.3">
                  <p:embed/>
                </p:oleObj>
              </mc:Choice>
              <mc:Fallback>
                <p:oleObj r:id="rId4" imgW="2809524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84" y="332656"/>
                        <a:ext cx="512068" cy="5120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1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LY_PowerPoint_template_3.0">
  <a:themeElements>
    <a:clrScheme name="Rdg-Theme-1">
      <a:dk1>
        <a:srgbClr val="000000"/>
      </a:dk1>
      <a:lt1>
        <a:srgbClr val="FFFFFF"/>
      </a:lt1>
      <a:dk2>
        <a:srgbClr val="133D8D"/>
      </a:dk2>
      <a:lt2>
        <a:srgbClr val="000000"/>
      </a:lt2>
      <a:accent1>
        <a:srgbClr val="133D8D"/>
      </a:accent1>
      <a:accent2>
        <a:srgbClr val="808080"/>
      </a:accent2>
      <a:accent3>
        <a:srgbClr val="000000"/>
      </a:accent3>
      <a:accent4>
        <a:srgbClr val="7A97C2"/>
      </a:accent4>
      <a:accent5>
        <a:srgbClr val="BDCBE1"/>
      </a:accent5>
      <a:accent6>
        <a:srgbClr val="C8C8C8"/>
      </a:accent6>
      <a:hlink>
        <a:srgbClr val="133D8D"/>
      </a:hlink>
      <a:folHlink>
        <a:srgbClr val="808080"/>
      </a:folHlink>
    </a:clrScheme>
    <a:fontScheme name="Rdg-Theme-1">
      <a:majorFont>
        <a:latin typeface="Rdg Vest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dg Vest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dg-Theme-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HLY_PowerPoint_template_3.0</Template>
  <TotalTime>2329</TotalTime>
  <Words>2267</Words>
  <Application>Microsoft Office PowerPoint</Application>
  <PresentationFormat>A4 Paper (210x297 mm)</PresentationFormat>
  <Paragraphs>378</Paragraphs>
  <Slides>41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Rdg Vesta</vt:lpstr>
      <vt:lpstr>Wingdings</vt:lpstr>
      <vt:lpstr>Times New Roman</vt:lpstr>
      <vt:lpstr>Comic Sans MS</vt:lpstr>
      <vt:lpstr>HLY_PowerPoint_template_3.0</vt:lpstr>
      <vt:lpstr>MSPhotoEd.3</vt:lpstr>
      <vt:lpstr>Image Document</vt:lpstr>
      <vt:lpstr>PowerPoint Presentation</vt:lpstr>
      <vt:lpstr>Introduction</vt:lpstr>
      <vt:lpstr>Potential programme (i)</vt:lpstr>
      <vt:lpstr>Potential programme (ii)</vt:lpstr>
      <vt:lpstr>The first session</vt:lpstr>
      <vt:lpstr>The (not very) secrets</vt:lpstr>
      <vt:lpstr>A strategic approach</vt:lpstr>
      <vt:lpstr>why publish?</vt:lpstr>
      <vt:lpstr>What to publish?</vt:lpstr>
      <vt:lpstr>When to publish</vt:lpstr>
      <vt:lpstr>Where to publish?</vt:lpstr>
      <vt:lpstr>Targeting the Journal</vt:lpstr>
      <vt:lpstr>Which are Top Journals?</vt:lpstr>
      <vt:lpstr>TOP management academic journals (that publish OB/HRM texts) Examples </vt:lpstr>
      <vt:lpstr>Publishing in the TOP journals</vt:lpstr>
      <vt:lpstr>What reviewers in the TOP journals look for…</vt:lpstr>
      <vt:lpstr>Who to write with</vt:lpstr>
      <vt:lpstr>Rules of the game </vt:lpstr>
      <vt:lpstr>A publications strategy</vt:lpstr>
      <vt:lpstr>Drafting your article</vt:lpstr>
      <vt:lpstr>Abstract </vt:lpstr>
      <vt:lpstr>Introduction </vt:lpstr>
      <vt:lpstr>Introduction (ii)</vt:lpstr>
      <vt:lpstr>Theory </vt:lpstr>
      <vt:lpstr>Methodology </vt:lpstr>
      <vt:lpstr>           Methodology (ii) </vt:lpstr>
      <vt:lpstr>Findings </vt:lpstr>
      <vt:lpstr>Discussion </vt:lpstr>
      <vt:lpstr>Conclusions</vt:lpstr>
      <vt:lpstr>Your priority article</vt:lpstr>
      <vt:lpstr>PowerPoint Presentation</vt:lpstr>
      <vt:lpstr>                Sending off your script: check </vt:lpstr>
      <vt:lpstr>Sending off your script: practical</vt:lpstr>
      <vt:lpstr>The Review Process</vt:lpstr>
      <vt:lpstr>Resubmitting</vt:lpstr>
      <vt:lpstr>Publication!</vt:lpstr>
      <vt:lpstr>A writing strategy</vt:lpstr>
      <vt:lpstr>Getting Published: a guide</vt:lpstr>
      <vt:lpstr>PowerPoint Presentation</vt:lpstr>
      <vt:lpstr>Example Publications (i)</vt:lpstr>
      <vt:lpstr>Example Publications (ii) 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 Pitteway</dc:creator>
  <cp:keywords>University of Reading</cp:keywords>
  <cp:lastModifiedBy>Christopher John Brewster</cp:lastModifiedBy>
  <cp:revision>184</cp:revision>
  <cp:lastPrinted>2012-10-05T21:04:57Z</cp:lastPrinted>
  <dcterms:created xsi:type="dcterms:W3CDTF">2012-04-24T14:02:40Z</dcterms:created>
  <dcterms:modified xsi:type="dcterms:W3CDTF">2013-09-26T19:26:55Z</dcterms:modified>
</cp:coreProperties>
</file>